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media/image3.jpg" ContentType="image/jpeg"/>
  <Override PartName="/ppt/media/image5.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Lst>
  <p:sldIdLst>
    <p:sldId id="298" r:id="rId6"/>
    <p:sldId id="408" r:id="rId7"/>
    <p:sldId id="403" r:id="rId8"/>
    <p:sldId id="406" r:id="rId9"/>
    <p:sldId id="404" r:id="rId10"/>
    <p:sldId id="303" r:id="rId11"/>
    <p:sldId id="304" r:id="rId12"/>
    <p:sldId id="301" r:id="rId13"/>
    <p:sldId id="321" r:id="rId14"/>
    <p:sldId id="322" r:id="rId15"/>
    <p:sldId id="323" r:id="rId16"/>
    <p:sldId id="324" r:id="rId17"/>
    <p:sldId id="320" r:id="rId18"/>
    <p:sldId id="259" r:id="rId19"/>
    <p:sldId id="314" r:id="rId20"/>
    <p:sldId id="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6" autoAdjust="0"/>
    <p:restoredTop sz="94619" autoAdjust="0"/>
  </p:normalViewPr>
  <p:slideViewPr>
    <p:cSldViewPr snapToGrid="0">
      <p:cViewPr varScale="1">
        <p:scale>
          <a:sx n="165" d="100"/>
          <a:sy n="165" d="100"/>
        </p:scale>
        <p:origin x="1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1392BC-200F-403D-8A11-139972E20BA5}"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6C82E96B-744E-414F-B8F5-AEB16EFE9B76}">
      <dgm:prSet/>
      <dgm:spPr/>
      <dgm:t>
        <a:bodyPr/>
        <a:lstStyle/>
        <a:p>
          <a:r>
            <a:rPr lang="en-US"/>
            <a:t>Inform</a:t>
          </a:r>
        </a:p>
      </dgm:t>
    </dgm:pt>
    <dgm:pt modelId="{237B6A4A-3F4E-4025-B5AD-118CBB1552AA}" type="parTrans" cxnId="{ED84E2ED-1682-4EAA-AB97-02060AB562EA}">
      <dgm:prSet/>
      <dgm:spPr/>
      <dgm:t>
        <a:bodyPr/>
        <a:lstStyle/>
        <a:p>
          <a:endParaRPr lang="en-US"/>
        </a:p>
      </dgm:t>
    </dgm:pt>
    <dgm:pt modelId="{A420E1AA-7499-47DA-BE0B-3E1B0D019254}" type="sibTrans" cxnId="{ED84E2ED-1682-4EAA-AB97-02060AB562EA}">
      <dgm:prSet/>
      <dgm:spPr/>
      <dgm:t>
        <a:bodyPr/>
        <a:lstStyle/>
        <a:p>
          <a:endParaRPr lang="en-US"/>
        </a:p>
      </dgm:t>
    </dgm:pt>
    <dgm:pt modelId="{39EEBBC0-F682-42DD-8E76-DDE03E194EEB}">
      <dgm:prSet/>
      <dgm:spPr/>
      <dgm:t>
        <a:bodyPr/>
        <a:lstStyle/>
        <a:p>
          <a:r>
            <a:rPr lang="en-US"/>
            <a:t>Obtain</a:t>
          </a:r>
        </a:p>
      </dgm:t>
    </dgm:pt>
    <dgm:pt modelId="{17D0442F-93D5-4BFA-BE93-629045AAFDFE}" type="parTrans" cxnId="{C054448D-FD28-45B8-847A-1E7BE9491DE1}">
      <dgm:prSet/>
      <dgm:spPr/>
      <dgm:t>
        <a:bodyPr/>
        <a:lstStyle/>
        <a:p>
          <a:endParaRPr lang="en-US"/>
        </a:p>
      </dgm:t>
    </dgm:pt>
    <dgm:pt modelId="{38FF0D7D-4A22-418A-B528-EF569225957D}" type="sibTrans" cxnId="{C054448D-FD28-45B8-847A-1E7BE9491DE1}">
      <dgm:prSet/>
      <dgm:spPr/>
      <dgm:t>
        <a:bodyPr/>
        <a:lstStyle/>
        <a:p>
          <a:endParaRPr lang="en-US"/>
        </a:p>
      </dgm:t>
    </dgm:pt>
    <dgm:pt modelId="{0F2DCEF3-1ECE-46CA-9F17-727F89162720}">
      <dgm:prSet/>
      <dgm:spPr/>
      <dgm:t>
        <a:bodyPr/>
        <a:lstStyle/>
        <a:p>
          <a:r>
            <a:rPr lang="en-US" dirty="0"/>
            <a:t>Obtain correct email address for all the listed stakeholders (setting up a generic Student Council email address e.g. studentcouncil@yourschool.ie</a:t>
          </a:r>
        </a:p>
      </dgm:t>
    </dgm:pt>
    <dgm:pt modelId="{BC6DCB82-116C-462F-AF5B-83562F7F9B06}" type="parTrans" cxnId="{FEB18B88-8C2D-4F87-95D2-4E0335B42A9D}">
      <dgm:prSet/>
      <dgm:spPr/>
      <dgm:t>
        <a:bodyPr/>
        <a:lstStyle/>
        <a:p>
          <a:endParaRPr lang="en-US"/>
        </a:p>
      </dgm:t>
    </dgm:pt>
    <dgm:pt modelId="{50104392-A0C3-4C26-852A-089002D7046B}" type="sibTrans" cxnId="{FEB18B88-8C2D-4F87-95D2-4E0335B42A9D}">
      <dgm:prSet/>
      <dgm:spPr/>
      <dgm:t>
        <a:bodyPr/>
        <a:lstStyle/>
        <a:p>
          <a:endParaRPr lang="en-US"/>
        </a:p>
      </dgm:t>
    </dgm:pt>
    <dgm:pt modelId="{1EC9BFD6-7F96-4F91-ADBA-6F12B4948C26}">
      <dgm:prSet/>
      <dgm:spPr/>
      <dgm:t>
        <a:bodyPr/>
        <a:lstStyle/>
        <a:p>
          <a:r>
            <a:rPr lang="en-US" dirty="0"/>
            <a:t>Pilot </a:t>
          </a:r>
        </a:p>
      </dgm:t>
    </dgm:pt>
    <dgm:pt modelId="{87C6AF1A-0BBE-466C-8FDC-5683B4928E1F}" type="parTrans" cxnId="{F05B2C3F-602E-4F00-ADEA-856B838664C0}">
      <dgm:prSet/>
      <dgm:spPr/>
      <dgm:t>
        <a:bodyPr/>
        <a:lstStyle/>
        <a:p>
          <a:endParaRPr lang="en-US"/>
        </a:p>
      </dgm:t>
    </dgm:pt>
    <dgm:pt modelId="{3E2E0B69-95E2-43C3-8D6A-CAFE28B0457B}" type="sibTrans" cxnId="{F05B2C3F-602E-4F00-ADEA-856B838664C0}">
      <dgm:prSet/>
      <dgm:spPr/>
      <dgm:t>
        <a:bodyPr/>
        <a:lstStyle/>
        <a:p>
          <a:endParaRPr lang="en-US"/>
        </a:p>
      </dgm:t>
    </dgm:pt>
    <dgm:pt modelId="{466F274F-7B4F-4FD2-ACBD-92C7BA73E706}">
      <dgm:prSet/>
      <dgm:spPr/>
      <dgm:t>
        <a:bodyPr/>
        <a:lstStyle/>
        <a:p>
          <a:r>
            <a:rPr lang="en-US" dirty="0"/>
            <a:t>Examine participation rates before and after the process</a:t>
          </a:r>
        </a:p>
        <a:p>
          <a:r>
            <a:rPr lang="en-US" dirty="0"/>
            <a:t>Improve and develop the structure/set up over time</a:t>
          </a:r>
        </a:p>
      </dgm:t>
    </dgm:pt>
    <dgm:pt modelId="{982B21D9-0DB3-490A-9761-3A39A944C148}" type="parTrans" cxnId="{9B025FFF-9CAC-4DA4-8270-7CED145D3D68}">
      <dgm:prSet/>
      <dgm:spPr/>
      <dgm:t>
        <a:bodyPr/>
        <a:lstStyle/>
        <a:p>
          <a:endParaRPr lang="en-US"/>
        </a:p>
      </dgm:t>
    </dgm:pt>
    <dgm:pt modelId="{47B6352E-D568-429C-90FC-9239F775338D}" type="sibTrans" cxnId="{9B025FFF-9CAC-4DA4-8270-7CED145D3D68}">
      <dgm:prSet/>
      <dgm:spPr/>
      <dgm:t>
        <a:bodyPr/>
        <a:lstStyle/>
        <a:p>
          <a:endParaRPr lang="en-US"/>
        </a:p>
      </dgm:t>
    </dgm:pt>
    <dgm:pt modelId="{B47C9495-CABD-4EC4-BC45-0AC3E319CEB4}">
      <dgm:prSet custT="1"/>
      <dgm:spPr/>
      <dgm:t>
        <a:bodyPr/>
        <a:lstStyle/>
        <a:p>
          <a:r>
            <a:rPr lang="en-US" sz="1600" dirty="0"/>
            <a:t>Principals                                Deputy Principals</a:t>
          </a:r>
        </a:p>
        <a:p>
          <a:r>
            <a:rPr lang="en-US" sz="1600" dirty="0"/>
            <a:t>Link Persons                           BOM</a:t>
          </a:r>
        </a:p>
        <a:p>
          <a:r>
            <a:rPr lang="en-US" sz="1600" dirty="0"/>
            <a:t>Parents Association              RE teachers</a:t>
          </a:r>
        </a:p>
        <a:p>
          <a:r>
            <a:rPr lang="en-US" sz="1600" dirty="0"/>
            <a:t>Guidance Counsellors           AEN teachers</a:t>
          </a:r>
        </a:p>
        <a:p>
          <a:r>
            <a:rPr lang="en-US" sz="1600" dirty="0"/>
            <a:t>Student Councils                   Subject Teachers*</a:t>
          </a:r>
        </a:p>
        <a:p>
          <a:endParaRPr lang="en-IE" sz="1100" dirty="0"/>
        </a:p>
      </dgm:t>
    </dgm:pt>
    <dgm:pt modelId="{1977A718-A30F-4B0A-90F1-C2D9CD1F1D04}" type="parTrans" cxnId="{E2F55873-30C3-4924-A295-8D289BC5583D}">
      <dgm:prSet/>
      <dgm:spPr/>
      <dgm:t>
        <a:bodyPr/>
        <a:lstStyle/>
        <a:p>
          <a:endParaRPr lang="en-IE"/>
        </a:p>
      </dgm:t>
    </dgm:pt>
    <dgm:pt modelId="{88651BDC-B94F-4684-AAFB-C67541BFC8D1}" type="sibTrans" cxnId="{E2F55873-30C3-4924-A295-8D289BC5583D}">
      <dgm:prSet/>
      <dgm:spPr/>
      <dgm:t>
        <a:bodyPr/>
        <a:lstStyle/>
        <a:p>
          <a:endParaRPr lang="en-IE"/>
        </a:p>
      </dgm:t>
    </dgm:pt>
    <dgm:pt modelId="{10CCAB03-32CC-4041-BC7A-8B22C8EC5187}" type="pres">
      <dgm:prSet presAssocID="{621392BC-200F-403D-8A11-139972E20BA5}" presName="Name0" presStyleCnt="0">
        <dgm:presLayoutVars>
          <dgm:dir/>
          <dgm:animLvl val="lvl"/>
          <dgm:resizeHandles val="exact"/>
        </dgm:presLayoutVars>
      </dgm:prSet>
      <dgm:spPr/>
    </dgm:pt>
    <dgm:pt modelId="{0D6F87D0-0DEB-43CB-9BE9-778F5C723E7F}" type="pres">
      <dgm:prSet presAssocID="{6C82E96B-744E-414F-B8F5-AEB16EFE9B76}" presName="linNode" presStyleCnt="0"/>
      <dgm:spPr/>
    </dgm:pt>
    <dgm:pt modelId="{0EBBA743-9880-471D-89A6-AA4904213E6F}" type="pres">
      <dgm:prSet presAssocID="{6C82E96B-744E-414F-B8F5-AEB16EFE9B76}" presName="parentText" presStyleLbl="alignNode1" presStyleIdx="0" presStyleCnt="3">
        <dgm:presLayoutVars>
          <dgm:chMax val="1"/>
          <dgm:bulletEnabled/>
        </dgm:presLayoutVars>
      </dgm:prSet>
      <dgm:spPr/>
    </dgm:pt>
    <dgm:pt modelId="{4C854468-7667-40A9-B5DA-FE253EB66179}" type="pres">
      <dgm:prSet presAssocID="{6C82E96B-744E-414F-B8F5-AEB16EFE9B76}" presName="descendantText" presStyleLbl="alignAccFollowNode1" presStyleIdx="0" presStyleCnt="3">
        <dgm:presLayoutVars>
          <dgm:bulletEnabled/>
        </dgm:presLayoutVars>
      </dgm:prSet>
      <dgm:spPr/>
    </dgm:pt>
    <dgm:pt modelId="{44B8880F-A1F8-4669-BFBD-3C3325D82992}" type="pres">
      <dgm:prSet presAssocID="{A420E1AA-7499-47DA-BE0B-3E1B0D019254}" presName="sp" presStyleCnt="0"/>
      <dgm:spPr/>
    </dgm:pt>
    <dgm:pt modelId="{CC8C3D2A-E1D9-4872-8D0F-378C6E09210E}" type="pres">
      <dgm:prSet presAssocID="{39EEBBC0-F682-42DD-8E76-DDE03E194EEB}" presName="linNode" presStyleCnt="0"/>
      <dgm:spPr/>
    </dgm:pt>
    <dgm:pt modelId="{E4A86CEB-C9C9-409A-B3E3-999C199307A8}" type="pres">
      <dgm:prSet presAssocID="{39EEBBC0-F682-42DD-8E76-DDE03E194EEB}" presName="parentText" presStyleLbl="alignNode1" presStyleIdx="1" presStyleCnt="3">
        <dgm:presLayoutVars>
          <dgm:chMax val="1"/>
          <dgm:bulletEnabled/>
        </dgm:presLayoutVars>
      </dgm:prSet>
      <dgm:spPr/>
    </dgm:pt>
    <dgm:pt modelId="{93322413-4165-445B-828C-FD3B4E9FA34C}" type="pres">
      <dgm:prSet presAssocID="{39EEBBC0-F682-42DD-8E76-DDE03E194EEB}" presName="descendantText" presStyleLbl="alignAccFollowNode1" presStyleIdx="1" presStyleCnt="3">
        <dgm:presLayoutVars>
          <dgm:bulletEnabled/>
        </dgm:presLayoutVars>
      </dgm:prSet>
      <dgm:spPr/>
    </dgm:pt>
    <dgm:pt modelId="{C4AEA3AE-F6AA-4757-98C6-61DBC3238C6C}" type="pres">
      <dgm:prSet presAssocID="{38FF0D7D-4A22-418A-B528-EF569225957D}" presName="sp" presStyleCnt="0"/>
      <dgm:spPr/>
    </dgm:pt>
    <dgm:pt modelId="{9338A573-ED3F-456E-A4F5-6C47F6AB1557}" type="pres">
      <dgm:prSet presAssocID="{1EC9BFD6-7F96-4F91-ADBA-6F12B4948C26}" presName="linNode" presStyleCnt="0"/>
      <dgm:spPr/>
    </dgm:pt>
    <dgm:pt modelId="{D70C1DB0-995C-45A3-BF29-68D74C7254FA}" type="pres">
      <dgm:prSet presAssocID="{1EC9BFD6-7F96-4F91-ADBA-6F12B4948C26}" presName="parentText" presStyleLbl="alignNode1" presStyleIdx="2" presStyleCnt="3">
        <dgm:presLayoutVars>
          <dgm:chMax val="1"/>
          <dgm:bulletEnabled/>
        </dgm:presLayoutVars>
      </dgm:prSet>
      <dgm:spPr/>
    </dgm:pt>
    <dgm:pt modelId="{DC89DF28-4265-4D4B-9928-BBA188885AEE}" type="pres">
      <dgm:prSet presAssocID="{1EC9BFD6-7F96-4F91-ADBA-6F12B4948C26}" presName="descendantText" presStyleLbl="alignAccFollowNode1" presStyleIdx="2" presStyleCnt="3">
        <dgm:presLayoutVars>
          <dgm:bulletEnabled/>
        </dgm:presLayoutVars>
      </dgm:prSet>
      <dgm:spPr/>
    </dgm:pt>
  </dgm:ptLst>
  <dgm:cxnLst>
    <dgm:cxn modelId="{786EB51B-AB37-4E87-800F-F040A14A21E8}" type="presOf" srcId="{39EEBBC0-F682-42DD-8E76-DDE03E194EEB}" destId="{E4A86CEB-C9C9-409A-B3E3-999C199307A8}" srcOrd="0" destOrd="0" presId="urn:microsoft.com/office/officeart/2016/7/layout/VerticalSolidActionList"/>
    <dgm:cxn modelId="{7F22633C-9D25-457C-AC53-A44F7247F84A}" type="presOf" srcId="{B47C9495-CABD-4EC4-BC45-0AC3E319CEB4}" destId="{4C854468-7667-40A9-B5DA-FE253EB66179}" srcOrd="0" destOrd="0" presId="urn:microsoft.com/office/officeart/2016/7/layout/VerticalSolidActionList"/>
    <dgm:cxn modelId="{F20F223E-916A-4906-918F-1C1FB1AB4C47}" type="presOf" srcId="{466F274F-7B4F-4FD2-ACBD-92C7BA73E706}" destId="{DC89DF28-4265-4D4B-9928-BBA188885AEE}" srcOrd="0" destOrd="0" presId="urn:microsoft.com/office/officeart/2016/7/layout/VerticalSolidActionList"/>
    <dgm:cxn modelId="{F05B2C3F-602E-4F00-ADEA-856B838664C0}" srcId="{621392BC-200F-403D-8A11-139972E20BA5}" destId="{1EC9BFD6-7F96-4F91-ADBA-6F12B4948C26}" srcOrd="2" destOrd="0" parTransId="{87C6AF1A-0BBE-466C-8FDC-5683B4928E1F}" sibTransId="{3E2E0B69-95E2-43C3-8D6A-CAFE28B0457B}"/>
    <dgm:cxn modelId="{E2F55873-30C3-4924-A295-8D289BC5583D}" srcId="{6C82E96B-744E-414F-B8F5-AEB16EFE9B76}" destId="{B47C9495-CABD-4EC4-BC45-0AC3E319CEB4}" srcOrd="0" destOrd="0" parTransId="{1977A718-A30F-4B0A-90F1-C2D9CD1F1D04}" sibTransId="{88651BDC-B94F-4684-AAFB-C67541BFC8D1}"/>
    <dgm:cxn modelId="{FEB18B88-8C2D-4F87-95D2-4E0335B42A9D}" srcId="{39EEBBC0-F682-42DD-8E76-DDE03E194EEB}" destId="{0F2DCEF3-1ECE-46CA-9F17-727F89162720}" srcOrd="0" destOrd="0" parTransId="{BC6DCB82-116C-462F-AF5B-83562F7F9B06}" sibTransId="{50104392-A0C3-4C26-852A-089002D7046B}"/>
    <dgm:cxn modelId="{C054448D-FD28-45B8-847A-1E7BE9491DE1}" srcId="{621392BC-200F-403D-8A11-139972E20BA5}" destId="{39EEBBC0-F682-42DD-8E76-DDE03E194EEB}" srcOrd="1" destOrd="0" parTransId="{17D0442F-93D5-4BFA-BE93-629045AAFDFE}" sibTransId="{38FF0D7D-4A22-418A-B528-EF569225957D}"/>
    <dgm:cxn modelId="{E17E049B-3DCA-4F5C-85D2-CD469BC2CF92}" type="presOf" srcId="{1EC9BFD6-7F96-4F91-ADBA-6F12B4948C26}" destId="{D70C1DB0-995C-45A3-BF29-68D74C7254FA}" srcOrd="0" destOrd="0" presId="urn:microsoft.com/office/officeart/2016/7/layout/VerticalSolidActionList"/>
    <dgm:cxn modelId="{AD2993C3-724A-42EA-9E3C-FA1D37A6C634}" type="presOf" srcId="{6C82E96B-744E-414F-B8F5-AEB16EFE9B76}" destId="{0EBBA743-9880-471D-89A6-AA4904213E6F}" srcOrd="0" destOrd="0" presId="urn:microsoft.com/office/officeart/2016/7/layout/VerticalSolidActionList"/>
    <dgm:cxn modelId="{49C138D9-5D75-46AD-868B-752CE16A5DFA}" type="presOf" srcId="{0F2DCEF3-1ECE-46CA-9F17-727F89162720}" destId="{93322413-4165-445B-828C-FD3B4E9FA34C}" srcOrd="0" destOrd="0" presId="urn:microsoft.com/office/officeart/2016/7/layout/VerticalSolidActionList"/>
    <dgm:cxn modelId="{345E15E4-23C5-4381-84A8-8C9E80B6E0E0}" type="presOf" srcId="{621392BC-200F-403D-8A11-139972E20BA5}" destId="{10CCAB03-32CC-4041-BC7A-8B22C8EC5187}" srcOrd="0" destOrd="0" presId="urn:microsoft.com/office/officeart/2016/7/layout/VerticalSolidActionList"/>
    <dgm:cxn modelId="{ED84E2ED-1682-4EAA-AB97-02060AB562EA}" srcId="{621392BC-200F-403D-8A11-139972E20BA5}" destId="{6C82E96B-744E-414F-B8F5-AEB16EFE9B76}" srcOrd="0" destOrd="0" parTransId="{237B6A4A-3F4E-4025-B5AD-118CBB1552AA}" sibTransId="{A420E1AA-7499-47DA-BE0B-3E1B0D019254}"/>
    <dgm:cxn modelId="{9B025FFF-9CAC-4DA4-8270-7CED145D3D68}" srcId="{1EC9BFD6-7F96-4F91-ADBA-6F12B4948C26}" destId="{466F274F-7B4F-4FD2-ACBD-92C7BA73E706}" srcOrd="0" destOrd="0" parTransId="{982B21D9-0DB3-490A-9761-3A39A944C148}" sibTransId="{47B6352E-D568-429C-90FC-9239F775338D}"/>
    <dgm:cxn modelId="{DD491405-7195-4176-B594-CE198C03DF37}" type="presParOf" srcId="{10CCAB03-32CC-4041-BC7A-8B22C8EC5187}" destId="{0D6F87D0-0DEB-43CB-9BE9-778F5C723E7F}" srcOrd="0" destOrd="0" presId="urn:microsoft.com/office/officeart/2016/7/layout/VerticalSolidActionList"/>
    <dgm:cxn modelId="{696760BB-64E4-401D-A7D1-C295B8EFA3A7}" type="presParOf" srcId="{0D6F87D0-0DEB-43CB-9BE9-778F5C723E7F}" destId="{0EBBA743-9880-471D-89A6-AA4904213E6F}" srcOrd="0" destOrd="0" presId="urn:microsoft.com/office/officeart/2016/7/layout/VerticalSolidActionList"/>
    <dgm:cxn modelId="{694C81FD-0BF7-4C49-8DF9-91B9D737E081}" type="presParOf" srcId="{0D6F87D0-0DEB-43CB-9BE9-778F5C723E7F}" destId="{4C854468-7667-40A9-B5DA-FE253EB66179}" srcOrd="1" destOrd="0" presId="urn:microsoft.com/office/officeart/2016/7/layout/VerticalSolidActionList"/>
    <dgm:cxn modelId="{4CE9D877-D502-4EA1-B8CC-EE9AF685CFCD}" type="presParOf" srcId="{10CCAB03-32CC-4041-BC7A-8B22C8EC5187}" destId="{44B8880F-A1F8-4669-BFBD-3C3325D82992}" srcOrd="1" destOrd="0" presId="urn:microsoft.com/office/officeart/2016/7/layout/VerticalSolidActionList"/>
    <dgm:cxn modelId="{E9B36042-4533-47CB-951A-663A58578404}" type="presParOf" srcId="{10CCAB03-32CC-4041-BC7A-8B22C8EC5187}" destId="{CC8C3D2A-E1D9-4872-8D0F-378C6E09210E}" srcOrd="2" destOrd="0" presId="urn:microsoft.com/office/officeart/2016/7/layout/VerticalSolidActionList"/>
    <dgm:cxn modelId="{C5D60683-7BC4-4018-BE71-9E4773204D7F}" type="presParOf" srcId="{CC8C3D2A-E1D9-4872-8D0F-378C6E09210E}" destId="{E4A86CEB-C9C9-409A-B3E3-999C199307A8}" srcOrd="0" destOrd="0" presId="urn:microsoft.com/office/officeart/2016/7/layout/VerticalSolidActionList"/>
    <dgm:cxn modelId="{3967716F-9E9F-4E2A-93F7-567600D54BD3}" type="presParOf" srcId="{CC8C3D2A-E1D9-4872-8D0F-378C6E09210E}" destId="{93322413-4165-445B-828C-FD3B4E9FA34C}" srcOrd="1" destOrd="0" presId="urn:microsoft.com/office/officeart/2016/7/layout/VerticalSolidActionList"/>
    <dgm:cxn modelId="{C7399840-1C99-4693-8C2A-B01EBFEF4FC3}" type="presParOf" srcId="{10CCAB03-32CC-4041-BC7A-8B22C8EC5187}" destId="{C4AEA3AE-F6AA-4757-98C6-61DBC3238C6C}" srcOrd="3" destOrd="0" presId="urn:microsoft.com/office/officeart/2016/7/layout/VerticalSolidActionList"/>
    <dgm:cxn modelId="{F7F3B197-36F9-452A-AE90-4ECA8D8FD919}" type="presParOf" srcId="{10CCAB03-32CC-4041-BC7A-8B22C8EC5187}" destId="{9338A573-ED3F-456E-A4F5-6C47F6AB1557}" srcOrd="4" destOrd="0" presId="urn:microsoft.com/office/officeart/2016/7/layout/VerticalSolidActionList"/>
    <dgm:cxn modelId="{0DE2E6BD-176D-485A-B25D-E002FAB1696E}" type="presParOf" srcId="{9338A573-ED3F-456E-A4F5-6C47F6AB1557}" destId="{D70C1DB0-995C-45A3-BF29-68D74C7254FA}" srcOrd="0" destOrd="0" presId="urn:microsoft.com/office/officeart/2016/7/layout/VerticalSolidActionList"/>
    <dgm:cxn modelId="{1CDA49CF-9A3A-48E9-9EE0-D06838C85D7D}" type="presParOf" srcId="{9338A573-ED3F-456E-A4F5-6C47F6AB1557}" destId="{DC89DF28-4265-4D4B-9928-BBA188885AEE}"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54468-7667-40A9-B5DA-FE253EB66179}">
      <dsp:nvSpPr>
        <dsp:cNvPr id="0" name=""/>
        <dsp:cNvSpPr/>
      </dsp:nvSpPr>
      <dsp:spPr>
        <a:xfrm>
          <a:off x="1155077" y="1759"/>
          <a:ext cx="4620308" cy="180308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647" tIns="457985" rIns="89647" bIns="457985" numCol="1" spcCol="1270" anchor="ctr" anchorCtr="0">
          <a:noAutofit/>
        </a:bodyPr>
        <a:lstStyle/>
        <a:p>
          <a:pPr marL="0" lvl="0" indent="0" algn="l" defTabSz="711200">
            <a:lnSpc>
              <a:spcPct val="90000"/>
            </a:lnSpc>
            <a:spcBef>
              <a:spcPct val="0"/>
            </a:spcBef>
            <a:spcAft>
              <a:spcPct val="35000"/>
            </a:spcAft>
            <a:buNone/>
          </a:pPr>
          <a:r>
            <a:rPr lang="en-US" sz="1600" kern="1200" dirty="0"/>
            <a:t>Principals                                Deputy Principals</a:t>
          </a:r>
        </a:p>
        <a:p>
          <a:pPr marL="0" lvl="0" indent="0" algn="l" defTabSz="711200">
            <a:lnSpc>
              <a:spcPct val="90000"/>
            </a:lnSpc>
            <a:spcBef>
              <a:spcPct val="0"/>
            </a:spcBef>
            <a:spcAft>
              <a:spcPct val="35000"/>
            </a:spcAft>
            <a:buNone/>
          </a:pPr>
          <a:r>
            <a:rPr lang="en-US" sz="1600" kern="1200" dirty="0"/>
            <a:t>Link Persons                           BOM</a:t>
          </a:r>
        </a:p>
        <a:p>
          <a:pPr marL="0" lvl="0" indent="0" algn="l" defTabSz="711200">
            <a:lnSpc>
              <a:spcPct val="90000"/>
            </a:lnSpc>
            <a:spcBef>
              <a:spcPct val="0"/>
            </a:spcBef>
            <a:spcAft>
              <a:spcPct val="35000"/>
            </a:spcAft>
            <a:buNone/>
          </a:pPr>
          <a:r>
            <a:rPr lang="en-US" sz="1600" kern="1200" dirty="0"/>
            <a:t>Parents Association              RE teachers</a:t>
          </a:r>
        </a:p>
        <a:p>
          <a:pPr marL="0" lvl="0" indent="0" algn="l" defTabSz="711200">
            <a:lnSpc>
              <a:spcPct val="90000"/>
            </a:lnSpc>
            <a:spcBef>
              <a:spcPct val="0"/>
            </a:spcBef>
            <a:spcAft>
              <a:spcPct val="35000"/>
            </a:spcAft>
            <a:buNone/>
          </a:pPr>
          <a:r>
            <a:rPr lang="en-US" sz="1600" kern="1200" dirty="0"/>
            <a:t>Guidance Counsellors           AEN teachers</a:t>
          </a:r>
        </a:p>
        <a:p>
          <a:pPr marL="0" lvl="0" indent="0" algn="l" defTabSz="711200">
            <a:lnSpc>
              <a:spcPct val="90000"/>
            </a:lnSpc>
            <a:spcBef>
              <a:spcPct val="0"/>
            </a:spcBef>
            <a:spcAft>
              <a:spcPct val="35000"/>
            </a:spcAft>
            <a:buNone/>
          </a:pPr>
          <a:r>
            <a:rPr lang="en-US" sz="1600" kern="1200" dirty="0"/>
            <a:t>Student Councils                   Subject Teachers*</a:t>
          </a:r>
        </a:p>
        <a:p>
          <a:pPr marL="0" lvl="0" indent="0" algn="l" defTabSz="711200">
            <a:lnSpc>
              <a:spcPct val="90000"/>
            </a:lnSpc>
            <a:spcBef>
              <a:spcPct val="0"/>
            </a:spcBef>
            <a:spcAft>
              <a:spcPct val="35000"/>
            </a:spcAft>
            <a:buNone/>
          </a:pPr>
          <a:endParaRPr lang="en-IE" sz="1100" kern="1200" dirty="0"/>
        </a:p>
      </dsp:txBody>
      <dsp:txXfrm>
        <a:off x="1155077" y="1759"/>
        <a:ext cx="4620308" cy="1803089"/>
      </dsp:txXfrm>
    </dsp:sp>
    <dsp:sp modelId="{0EBBA743-9880-471D-89A6-AA4904213E6F}">
      <dsp:nvSpPr>
        <dsp:cNvPr id="0" name=""/>
        <dsp:cNvSpPr/>
      </dsp:nvSpPr>
      <dsp:spPr>
        <a:xfrm>
          <a:off x="0" y="1759"/>
          <a:ext cx="1155077" cy="180308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23" tIns="178105" rIns="61123" bIns="178105" numCol="1" spcCol="1270" anchor="ctr" anchorCtr="0">
          <a:noAutofit/>
        </a:bodyPr>
        <a:lstStyle/>
        <a:p>
          <a:pPr marL="0" lvl="0" indent="0" algn="ctr" defTabSz="889000">
            <a:lnSpc>
              <a:spcPct val="90000"/>
            </a:lnSpc>
            <a:spcBef>
              <a:spcPct val="0"/>
            </a:spcBef>
            <a:spcAft>
              <a:spcPct val="35000"/>
            </a:spcAft>
            <a:buNone/>
          </a:pPr>
          <a:r>
            <a:rPr lang="en-US" sz="2000" kern="1200"/>
            <a:t>Inform</a:t>
          </a:r>
        </a:p>
      </dsp:txBody>
      <dsp:txXfrm>
        <a:off x="0" y="1759"/>
        <a:ext cx="1155077" cy="1803089"/>
      </dsp:txXfrm>
    </dsp:sp>
    <dsp:sp modelId="{93322413-4165-445B-828C-FD3B4E9FA34C}">
      <dsp:nvSpPr>
        <dsp:cNvPr id="0" name=""/>
        <dsp:cNvSpPr/>
      </dsp:nvSpPr>
      <dsp:spPr>
        <a:xfrm>
          <a:off x="1155077" y="1913033"/>
          <a:ext cx="4620308" cy="1803089"/>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647" tIns="457985" rIns="89647" bIns="457985" numCol="1" spcCol="1270" anchor="ctr" anchorCtr="0">
          <a:noAutofit/>
        </a:bodyPr>
        <a:lstStyle/>
        <a:p>
          <a:pPr marL="0" lvl="0" indent="0" algn="l" defTabSz="711200">
            <a:lnSpc>
              <a:spcPct val="90000"/>
            </a:lnSpc>
            <a:spcBef>
              <a:spcPct val="0"/>
            </a:spcBef>
            <a:spcAft>
              <a:spcPct val="35000"/>
            </a:spcAft>
            <a:buNone/>
          </a:pPr>
          <a:r>
            <a:rPr lang="en-US" sz="1600" kern="1200" dirty="0"/>
            <a:t>Obtain correct email address for all the listed stakeholders (setting up a generic Student Council email address e.g. studentcouncil@yourschool.ie</a:t>
          </a:r>
        </a:p>
      </dsp:txBody>
      <dsp:txXfrm>
        <a:off x="1155077" y="1913033"/>
        <a:ext cx="4620308" cy="1803089"/>
      </dsp:txXfrm>
    </dsp:sp>
    <dsp:sp modelId="{E4A86CEB-C9C9-409A-B3E3-999C199307A8}">
      <dsp:nvSpPr>
        <dsp:cNvPr id="0" name=""/>
        <dsp:cNvSpPr/>
      </dsp:nvSpPr>
      <dsp:spPr>
        <a:xfrm>
          <a:off x="0" y="1913033"/>
          <a:ext cx="1155077" cy="1803089"/>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23" tIns="178105" rIns="61123" bIns="178105" numCol="1" spcCol="1270" anchor="ctr" anchorCtr="0">
          <a:noAutofit/>
        </a:bodyPr>
        <a:lstStyle/>
        <a:p>
          <a:pPr marL="0" lvl="0" indent="0" algn="ctr" defTabSz="889000">
            <a:lnSpc>
              <a:spcPct val="90000"/>
            </a:lnSpc>
            <a:spcBef>
              <a:spcPct val="0"/>
            </a:spcBef>
            <a:spcAft>
              <a:spcPct val="35000"/>
            </a:spcAft>
            <a:buNone/>
          </a:pPr>
          <a:r>
            <a:rPr lang="en-US" sz="2000" kern="1200"/>
            <a:t>Obtain</a:t>
          </a:r>
        </a:p>
      </dsp:txBody>
      <dsp:txXfrm>
        <a:off x="0" y="1913033"/>
        <a:ext cx="1155077" cy="1803089"/>
      </dsp:txXfrm>
    </dsp:sp>
    <dsp:sp modelId="{DC89DF28-4265-4D4B-9928-BBA188885AEE}">
      <dsp:nvSpPr>
        <dsp:cNvPr id="0" name=""/>
        <dsp:cNvSpPr/>
      </dsp:nvSpPr>
      <dsp:spPr>
        <a:xfrm>
          <a:off x="1155077" y="3824307"/>
          <a:ext cx="4620308" cy="180308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647" tIns="457985" rIns="89647" bIns="457985" numCol="1" spcCol="1270" anchor="ctr" anchorCtr="0">
          <a:noAutofit/>
        </a:bodyPr>
        <a:lstStyle/>
        <a:p>
          <a:pPr marL="0" lvl="0" indent="0" algn="l" defTabSz="711200">
            <a:lnSpc>
              <a:spcPct val="90000"/>
            </a:lnSpc>
            <a:spcBef>
              <a:spcPct val="0"/>
            </a:spcBef>
            <a:spcAft>
              <a:spcPct val="35000"/>
            </a:spcAft>
            <a:buNone/>
          </a:pPr>
          <a:r>
            <a:rPr lang="en-US" sz="1600" kern="1200" dirty="0"/>
            <a:t>Examine participation rates before and after the process</a:t>
          </a:r>
        </a:p>
        <a:p>
          <a:pPr marL="0" lvl="0" indent="0" algn="l" defTabSz="711200">
            <a:lnSpc>
              <a:spcPct val="90000"/>
            </a:lnSpc>
            <a:spcBef>
              <a:spcPct val="0"/>
            </a:spcBef>
            <a:spcAft>
              <a:spcPct val="35000"/>
            </a:spcAft>
            <a:buNone/>
          </a:pPr>
          <a:r>
            <a:rPr lang="en-US" sz="1600" kern="1200" dirty="0"/>
            <a:t>Improve and develop the structure/set up over time</a:t>
          </a:r>
        </a:p>
      </dsp:txBody>
      <dsp:txXfrm>
        <a:off x="1155077" y="3824307"/>
        <a:ext cx="4620308" cy="1803089"/>
      </dsp:txXfrm>
    </dsp:sp>
    <dsp:sp modelId="{D70C1DB0-995C-45A3-BF29-68D74C7254FA}">
      <dsp:nvSpPr>
        <dsp:cNvPr id="0" name=""/>
        <dsp:cNvSpPr/>
      </dsp:nvSpPr>
      <dsp:spPr>
        <a:xfrm>
          <a:off x="0" y="3824307"/>
          <a:ext cx="1155077" cy="1803089"/>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23" tIns="178105" rIns="61123" bIns="178105" numCol="1" spcCol="1270" anchor="ctr" anchorCtr="0">
          <a:noAutofit/>
        </a:bodyPr>
        <a:lstStyle/>
        <a:p>
          <a:pPr marL="0" lvl="0" indent="0" algn="ctr" defTabSz="889000">
            <a:lnSpc>
              <a:spcPct val="90000"/>
            </a:lnSpc>
            <a:spcBef>
              <a:spcPct val="0"/>
            </a:spcBef>
            <a:spcAft>
              <a:spcPct val="35000"/>
            </a:spcAft>
            <a:buNone/>
          </a:pPr>
          <a:r>
            <a:rPr lang="en-US" sz="2000" kern="1200" dirty="0"/>
            <a:t>Pilot </a:t>
          </a:r>
        </a:p>
      </dsp:txBody>
      <dsp:txXfrm>
        <a:off x="0" y="3824307"/>
        <a:ext cx="1155077" cy="180308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2/21/2023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5694-BC50-FEB9-6D3C-65590E546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1AF27F62-DEC4-9520-AAEF-D6344B8608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AAA4B7C-1AD6-1D31-A61E-7180550605C4}"/>
              </a:ext>
            </a:extLst>
          </p:cNvPr>
          <p:cNvSpPr>
            <a:spLocks noGrp="1"/>
          </p:cNvSpPr>
          <p:nvPr>
            <p:ph type="dt" sz="half" idx="10"/>
          </p:nvPr>
        </p:nvSpPr>
        <p:spPr/>
        <p:txBody>
          <a:bodyPr/>
          <a:lstStyle/>
          <a:p>
            <a:fld id="{E2909D8A-FB9C-41D8-8FB3-847892315543}" type="datetimeFigureOut">
              <a:rPr lang="en-IE" smtClean="0"/>
              <a:t>21/02/2023</a:t>
            </a:fld>
            <a:endParaRPr lang="en-IE"/>
          </a:p>
        </p:txBody>
      </p:sp>
      <p:sp>
        <p:nvSpPr>
          <p:cNvPr id="5" name="Footer Placeholder 4">
            <a:extLst>
              <a:ext uri="{FF2B5EF4-FFF2-40B4-BE49-F238E27FC236}">
                <a16:creationId xmlns:a16="http://schemas.microsoft.com/office/drawing/2014/main" id="{42C213DC-C16C-70FC-5A69-5C14B843695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42E31B6-EC73-5D88-C115-44959088EBB0}"/>
              </a:ext>
            </a:extLst>
          </p:cNvPr>
          <p:cNvSpPr>
            <a:spLocks noGrp="1"/>
          </p:cNvSpPr>
          <p:nvPr>
            <p:ph type="sldNum" sz="quarter" idx="12"/>
          </p:nvPr>
        </p:nvSpPr>
        <p:spPr/>
        <p:txBody>
          <a:bodyPr/>
          <a:lstStyle/>
          <a:p>
            <a:fld id="{52CD91F9-C1FD-414E-B0A7-CE389949C678}" type="slidenum">
              <a:rPr lang="en-IE" smtClean="0"/>
              <a:t>‹#›</a:t>
            </a:fld>
            <a:endParaRPr lang="en-IE"/>
          </a:p>
        </p:txBody>
      </p:sp>
    </p:spTree>
    <p:extLst>
      <p:ext uri="{BB962C8B-B14F-4D97-AF65-F5344CB8AC3E}">
        <p14:creationId xmlns:p14="http://schemas.microsoft.com/office/powerpoint/2010/main" val="352824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17D2D-D185-7A00-8595-839A528438B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64D64D1-B6FF-1A8E-F6D0-52D369328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2A28FBE-4130-7CFD-D5D4-68484B401CA4}"/>
              </a:ext>
            </a:extLst>
          </p:cNvPr>
          <p:cNvSpPr>
            <a:spLocks noGrp="1"/>
          </p:cNvSpPr>
          <p:nvPr>
            <p:ph type="dt" sz="half" idx="10"/>
          </p:nvPr>
        </p:nvSpPr>
        <p:spPr/>
        <p:txBody>
          <a:bodyPr/>
          <a:lstStyle/>
          <a:p>
            <a:fld id="{E2909D8A-FB9C-41D8-8FB3-847892315543}" type="datetimeFigureOut">
              <a:rPr lang="en-IE" smtClean="0"/>
              <a:t>21/02/2023</a:t>
            </a:fld>
            <a:endParaRPr lang="en-IE"/>
          </a:p>
        </p:txBody>
      </p:sp>
      <p:sp>
        <p:nvSpPr>
          <p:cNvPr id="5" name="Footer Placeholder 4">
            <a:extLst>
              <a:ext uri="{FF2B5EF4-FFF2-40B4-BE49-F238E27FC236}">
                <a16:creationId xmlns:a16="http://schemas.microsoft.com/office/drawing/2014/main" id="{C069A548-FB81-A3D5-CF53-0CFF3B4C6AF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1A36C02-C7C3-04C5-D657-B8A0A0871B23}"/>
              </a:ext>
            </a:extLst>
          </p:cNvPr>
          <p:cNvSpPr>
            <a:spLocks noGrp="1"/>
          </p:cNvSpPr>
          <p:nvPr>
            <p:ph type="sldNum" sz="quarter" idx="12"/>
          </p:nvPr>
        </p:nvSpPr>
        <p:spPr/>
        <p:txBody>
          <a:bodyPr/>
          <a:lstStyle/>
          <a:p>
            <a:fld id="{52CD91F9-C1FD-414E-B0A7-CE389949C678}" type="slidenum">
              <a:rPr lang="en-IE" smtClean="0"/>
              <a:t>‹#›</a:t>
            </a:fld>
            <a:endParaRPr lang="en-IE"/>
          </a:p>
        </p:txBody>
      </p:sp>
    </p:spTree>
    <p:extLst>
      <p:ext uri="{BB962C8B-B14F-4D97-AF65-F5344CB8AC3E}">
        <p14:creationId xmlns:p14="http://schemas.microsoft.com/office/powerpoint/2010/main" val="75154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A54B-C995-0A31-59F1-C9E784A238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4ADCB011-822C-FC5C-9314-02DB89BD8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492875-72DF-F00A-EA53-9930259B8C2E}"/>
              </a:ext>
            </a:extLst>
          </p:cNvPr>
          <p:cNvSpPr>
            <a:spLocks noGrp="1"/>
          </p:cNvSpPr>
          <p:nvPr>
            <p:ph type="dt" sz="half" idx="10"/>
          </p:nvPr>
        </p:nvSpPr>
        <p:spPr/>
        <p:txBody>
          <a:bodyPr/>
          <a:lstStyle/>
          <a:p>
            <a:fld id="{E2909D8A-FB9C-41D8-8FB3-847892315543}" type="datetimeFigureOut">
              <a:rPr lang="en-IE" smtClean="0"/>
              <a:t>21/02/2023</a:t>
            </a:fld>
            <a:endParaRPr lang="en-IE"/>
          </a:p>
        </p:txBody>
      </p:sp>
      <p:sp>
        <p:nvSpPr>
          <p:cNvPr id="5" name="Footer Placeholder 4">
            <a:extLst>
              <a:ext uri="{FF2B5EF4-FFF2-40B4-BE49-F238E27FC236}">
                <a16:creationId xmlns:a16="http://schemas.microsoft.com/office/drawing/2014/main" id="{60649518-5503-9896-5899-A2D30618136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9B5D152-2EE2-285F-1A7B-DFFC2E487568}"/>
              </a:ext>
            </a:extLst>
          </p:cNvPr>
          <p:cNvSpPr>
            <a:spLocks noGrp="1"/>
          </p:cNvSpPr>
          <p:nvPr>
            <p:ph type="sldNum" sz="quarter" idx="12"/>
          </p:nvPr>
        </p:nvSpPr>
        <p:spPr/>
        <p:txBody>
          <a:bodyPr/>
          <a:lstStyle/>
          <a:p>
            <a:fld id="{52CD91F9-C1FD-414E-B0A7-CE389949C678}" type="slidenum">
              <a:rPr lang="en-IE" smtClean="0"/>
              <a:t>‹#›</a:t>
            </a:fld>
            <a:endParaRPr lang="en-IE"/>
          </a:p>
        </p:txBody>
      </p:sp>
    </p:spTree>
    <p:extLst>
      <p:ext uri="{BB962C8B-B14F-4D97-AF65-F5344CB8AC3E}">
        <p14:creationId xmlns:p14="http://schemas.microsoft.com/office/powerpoint/2010/main" val="1905081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1502B-BD2E-E64B-4904-6BD5BE2BD63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70B5823-00E8-4A4D-86C7-F11AE71428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5A186EF-A4E4-F1C6-332B-1C713523E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1451922-FB12-84C7-672B-16724E673D4C}"/>
              </a:ext>
            </a:extLst>
          </p:cNvPr>
          <p:cNvSpPr>
            <a:spLocks noGrp="1"/>
          </p:cNvSpPr>
          <p:nvPr>
            <p:ph type="dt" sz="half" idx="10"/>
          </p:nvPr>
        </p:nvSpPr>
        <p:spPr/>
        <p:txBody>
          <a:bodyPr/>
          <a:lstStyle/>
          <a:p>
            <a:fld id="{E2909D8A-FB9C-41D8-8FB3-847892315543}" type="datetimeFigureOut">
              <a:rPr lang="en-IE" smtClean="0"/>
              <a:t>21/02/2023</a:t>
            </a:fld>
            <a:endParaRPr lang="en-IE"/>
          </a:p>
        </p:txBody>
      </p:sp>
      <p:sp>
        <p:nvSpPr>
          <p:cNvPr id="6" name="Footer Placeholder 5">
            <a:extLst>
              <a:ext uri="{FF2B5EF4-FFF2-40B4-BE49-F238E27FC236}">
                <a16:creationId xmlns:a16="http://schemas.microsoft.com/office/drawing/2014/main" id="{CC1E2890-2B18-52C8-37D2-621C6C657C9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14987E9-D1D8-B950-584D-89AF7FF0C295}"/>
              </a:ext>
            </a:extLst>
          </p:cNvPr>
          <p:cNvSpPr>
            <a:spLocks noGrp="1"/>
          </p:cNvSpPr>
          <p:nvPr>
            <p:ph type="sldNum" sz="quarter" idx="12"/>
          </p:nvPr>
        </p:nvSpPr>
        <p:spPr/>
        <p:txBody>
          <a:bodyPr/>
          <a:lstStyle/>
          <a:p>
            <a:fld id="{52CD91F9-C1FD-414E-B0A7-CE389949C678}" type="slidenum">
              <a:rPr lang="en-IE" smtClean="0"/>
              <a:t>‹#›</a:t>
            </a:fld>
            <a:endParaRPr lang="en-IE"/>
          </a:p>
        </p:txBody>
      </p:sp>
    </p:spTree>
    <p:extLst>
      <p:ext uri="{BB962C8B-B14F-4D97-AF65-F5344CB8AC3E}">
        <p14:creationId xmlns:p14="http://schemas.microsoft.com/office/powerpoint/2010/main" val="3968005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772D-CBD7-D4E3-3A35-4F7A36220BE6}"/>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7863410-64EE-F72B-0B1F-5199F71588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9DFF0B-0801-3D91-7875-20610DD60B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FF13D8C-2F1A-2C41-F706-8890629B4E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69B81-5745-193E-F6AD-B6B045B0DC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E024E9C6-6FF3-1249-B8A6-1EAD5A692B80}"/>
              </a:ext>
            </a:extLst>
          </p:cNvPr>
          <p:cNvSpPr>
            <a:spLocks noGrp="1"/>
          </p:cNvSpPr>
          <p:nvPr>
            <p:ph type="dt" sz="half" idx="10"/>
          </p:nvPr>
        </p:nvSpPr>
        <p:spPr/>
        <p:txBody>
          <a:bodyPr/>
          <a:lstStyle/>
          <a:p>
            <a:fld id="{E2909D8A-FB9C-41D8-8FB3-847892315543}" type="datetimeFigureOut">
              <a:rPr lang="en-IE" smtClean="0"/>
              <a:t>21/02/2023</a:t>
            </a:fld>
            <a:endParaRPr lang="en-IE"/>
          </a:p>
        </p:txBody>
      </p:sp>
      <p:sp>
        <p:nvSpPr>
          <p:cNvPr id="8" name="Footer Placeholder 7">
            <a:extLst>
              <a:ext uri="{FF2B5EF4-FFF2-40B4-BE49-F238E27FC236}">
                <a16:creationId xmlns:a16="http://schemas.microsoft.com/office/drawing/2014/main" id="{189E9C81-415E-3A57-C4E7-24C0527F8A92}"/>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5BAECA4-A9C6-90B7-E0A5-6A7CB04C8F6E}"/>
              </a:ext>
            </a:extLst>
          </p:cNvPr>
          <p:cNvSpPr>
            <a:spLocks noGrp="1"/>
          </p:cNvSpPr>
          <p:nvPr>
            <p:ph type="sldNum" sz="quarter" idx="12"/>
          </p:nvPr>
        </p:nvSpPr>
        <p:spPr/>
        <p:txBody>
          <a:bodyPr/>
          <a:lstStyle/>
          <a:p>
            <a:fld id="{52CD91F9-C1FD-414E-B0A7-CE389949C678}" type="slidenum">
              <a:rPr lang="en-IE" smtClean="0"/>
              <a:t>‹#›</a:t>
            </a:fld>
            <a:endParaRPr lang="en-IE"/>
          </a:p>
        </p:txBody>
      </p:sp>
    </p:spTree>
    <p:extLst>
      <p:ext uri="{BB962C8B-B14F-4D97-AF65-F5344CB8AC3E}">
        <p14:creationId xmlns:p14="http://schemas.microsoft.com/office/powerpoint/2010/main" val="4028646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0C7A-68C4-269D-A70F-F88B0B6BA86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6E87F9A1-26DF-7F19-5F6A-D504EDACC983}"/>
              </a:ext>
            </a:extLst>
          </p:cNvPr>
          <p:cNvSpPr>
            <a:spLocks noGrp="1"/>
          </p:cNvSpPr>
          <p:nvPr>
            <p:ph type="dt" sz="half" idx="10"/>
          </p:nvPr>
        </p:nvSpPr>
        <p:spPr/>
        <p:txBody>
          <a:bodyPr/>
          <a:lstStyle/>
          <a:p>
            <a:fld id="{E2909D8A-FB9C-41D8-8FB3-847892315543}" type="datetimeFigureOut">
              <a:rPr lang="en-IE" smtClean="0"/>
              <a:t>21/02/2023</a:t>
            </a:fld>
            <a:endParaRPr lang="en-IE"/>
          </a:p>
        </p:txBody>
      </p:sp>
      <p:sp>
        <p:nvSpPr>
          <p:cNvPr id="4" name="Footer Placeholder 3">
            <a:extLst>
              <a:ext uri="{FF2B5EF4-FFF2-40B4-BE49-F238E27FC236}">
                <a16:creationId xmlns:a16="http://schemas.microsoft.com/office/drawing/2014/main" id="{BE2E3B80-ED16-1970-42E8-0E93C771DE8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E97A85D-D0A7-501A-8086-A344EA3EC78C}"/>
              </a:ext>
            </a:extLst>
          </p:cNvPr>
          <p:cNvSpPr>
            <a:spLocks noGrp="1"/>
          </p:cNvSpPr>
          <p:nvPr>
            <p:ph type="sldNum" sz="quarter" idx="12"/>
          </p:nvPr>
        </p:nvSpPr>
        <p:spPr/>
        <p:txBody>
          <a:bodyPr/>
          <a:lstStyle/>
          <a:p>
            <a:fld id="{52CD91F9-C1FD-414E-B0A7-CE389949C678}" type="slidenum">
              <a:rPr lang="en-IE" smtClean="0"/>
              <a:t>‹#›</a:t>
            </a:fld>
            <a:endParaRPr lang="en-IE"/>
          </a:p>
        </p:txBody>
      </p:sp>
    </p:spTree>
    <p:extLst>
      <p:ext uri="{BB962C8B-B14F-4D97-AF65-F5344CB8AC3E}">
        <p14:creationId xmlns:p14="http://schemas.microsoft.com/office/powerpoint/2010/main" val="3924920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E3F5C0-C89C-0620-02A6-F64AB99A40C7}"/>
              </a:ext>
            </a:extLst>
          </p:cNvPr>
          <p:cNvSpPr>
            <a:spLocks noGrp="1"/>
          </p:cNvSpPr>
          <p:nvPr>
            <p:ph type="dt" sz="half" idx="10"/>
          </p:nvPr>
        </p:nvSpPr>
        <p:spPr/>
        <p:txBody>
          <a:bodyPr/>
          <a:lstStyle/>
          <a:p>
            <a:fld id="{E2909D8A-FB9C-41D8-8FB3-847892315543}" type="datetimeFigureOut">
              <a:rPr lang="en-IE" smtClean="0"/>
              <a:t>21/02/2023</a:t>
            </a:fld>
            <a:endParaRPr lang="en-IE"/>
          </a:p>
        </p:txBody>
      </p:sp>
      <p:sp>
        <p:nvSpPr>
          <p:cNvPr id="3" name="Footer Placeholder 2">
            <a:extLst>
              <a:ext uri="{FF2B5EF4-FFF2-40B4-BE49-F238E27FC236}">
                <a16:creationId xmlns:a16="http://schemas.microsoft.com/office/drawing/2014/main" id="{CC7ADD2E-AB93-FF43-AB98-58CD4BF02879}"/>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8CCCEEFD-78E1-B81C-8BA4-493947AF786C}"/>
              </a:ext>
            </a:extLst>
          </p:cNvPr>
          <p:cNvSpPr>
            <a:spLocks noGrp="1"/>
          </p:cNvSpPr>
          <p:nvPr>
            <p:ph type="sldNum" sz="quarter" idx="12"/>
          </p:nvPr>
        </p:nvSpPr>
        <p:spPr/>
        <p:txBody>
          <a:bodyPr/>
          <a:lstStyle/>
          <a:p>
            <a:fld id="{52CD91F9-C1FD-414E-B0A7-CE389949C678}" type="slidenum">
              <a:rPr lang="en-IE" smtClean="0"/>
              <a:t>‹#›</a:t>
            </a:fld>
            <a:endParaRPr lang="en-IE"/>
          </a:p>
        </p:txBody>
      </p:sp>
    </p:spTree>
    <p:extLst>
      <p:ext uri="{BB962C8B-B14F-4D97-AF65-F5344CB8AC3E}">
        <p14:creationId xmlns:p14="http://schemas.microsoft.com/office/powerpoint/2010/main" val="2614171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35C5-82A5-C80B-5EFF-ED462FAA5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EE17742-5C9C-4A4B-769F-A2C87D2289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58128B69-8388-A932-6E28-2C8A3461FC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8A2D5-A723-B4DF-443D-BC92AC83CEDC}"/>
              </a:ext>
            </a:extLst>
          </p:cNvPr>
          <p:cNvSpPr>
            <a:spLocks noGrp="1"/>
          </p:cNvSpPr>
          <p:nvPr>
            <p:ph type="dt" sz="half" idx="10"/>
          </p:nvPr>
        </p:nvSpPr>
        <p:spPr/>
        <p:txBody>
          <a:bodyPr/>
          <a:lstStyle/>
          <a:p>
            <a:fld id="{E2909D8A-FB9C-41D8-8FB3-847892315543}" type="datetimeFigureOut">
              <a:rPr lang="en-IE" smtClean="0"/>
              <a:t>21/02/2023</a:t>
            </a:fld>
            <a:endParaRPr lang="en-IE"/>
          </a:p>
        </p:txBody>
      </p:sp>
      <p:sp>
        <p:nvSpPr>
          <p:cNvPr id="6" name="Footer Placeholder 5">
            <a:extLst>
              <a:ext uri="{FF2B5EF4-FFF2-40B4-BE49-F238E27FC236}">
                <a16:creationId xmlns:a16="http://schemas.microsoft.com/office/drawing/2014/main" id="{A849F6E1-A4B0-5761-041A-34E4295550F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866FEAE-A92D-693A-3AE1-79FD08E62163}"/>
              </a:ext>
            </a:extLst>
          </p:cNvPr>
          <p:cNvSpPr>
            <a:spLocks noGrp="1"/>
          </p:cNvSpPr>
          <p:nvPr>
            <p:ph type="sldNum" sz="quarter" idx="12"/>
          </p:nvPr>
        </p:nvSpPr>
        <p:spPr/>
        <p:txBody>
          <a:bodyPr/>
          <a:lstStyle/>
          <a:p>
            <a:fld id="{52CD91F9-C1FD-414E-B0A7-CE389949C678}" type="slidenum">
              <a:rPr lang="en-IE" smtClean="0"/>
              <a:t>‹#›</a:t>
            </a:fld>
            <a:endParaRPr lang="en-IE"/>
          </a:p>
        </p:txBody>
      </p:sp>
    </p:spTree>
    <p:extLst>
      <p:ext uri="{BB962C8B-B14F-4D97-AF65-F5344CB8AC3E}">
        <p14:creationId xmlns:p14="http://schemas.microsoft.com/office/powerpoint/2010/main" val="121409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98C5-3D98-DA00-0532-285BCBD5F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28D10920-51F2-4C0D-71C0-011EFE300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6C3B5847-39AA-8BD9-A390-BCF1DAC17C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C404B5-0B5E-B655-3388-8C851FB0C256}"/>
              </a:ext>
            </a:extLst>
          </p:cNvPr>
          <p:cNvSpPr>
            <a:spLocks noGrp="1"/>
          </p:cNvSpPr>
          <p:nvPr>
            <p:ph type="dt" sz="half" idx="10"/>
          </p:nvPr>
        </p:nvSpPr>
        <p:spPr/>
        <p:txBody>
          <a:bodyPr/>
          <a:lstStyle/>
          <a:p>
            <a:fld id="{E2909D8A-FB9C-41D8-8FB3-847892315543}" type="datetimeFigureOut">
              <a:rPr lang="en-IE" smtClean="0"/>
              <a:t>21/02/2023</a:t>
            </a:fld>
            <a:endParaRPr lang="en-IE"/>
          </a:p>
        </p:txBody>
      </p:sp>
      <p:sp>
        <p:nvSpPr>
          <p:cNvPr id="6" name="Footer Placeholder 5">
            <a:extLst>
              <a:ext uri="{FF2B5EF4-FFF2-40B4-BE49-F238E27FC236}">
                <a16:creationId xmlns:a16="http://schemas.microsoft.com/office/drawing/2014/main" id="{A845406F-5D50-7FFE-4A95-358654A7221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6CD4F98-808A-F696-4F01-936B2123AE82}"/>
              </a:ext>
            </a:extLst>
          </p:cNvPr>
          <p:cNvSpPr>
            <a:spLocks noGrp="1"/>
          </p:cNvSpPr>
          <p:nvPr>
            <p:ph type="sldNum" sz="quarter" idx="12"/>
          </p:nvPr>
        </p:nvSpPr>
        <p:spPr/>
        <p:txBody>
          <a:bodyPr/>
          <a:lstStyle/>
          <a:p>
            <a:fld id="{52CD91F9-C1FD-414E-B0A7-CE389949C678}" type="slidenum">
              <a:rPr lang="en-IE" smtClean="0"/>
              <a:t>‹#›</a:t>
            </a:fld>
            <a:endParaRPr lang="en-IE"/>
          </a:p>
        </p:txBody>
      </p:sp>
    </p:spTree>
    <p:extLst>
      <p:ext uri="{BB962C8B-B14F-4D97-AF65-F5344CB8AC3E}">
        <p14:creationId xmlns:p14="http://schemas.microsoft.com/office/powerpoint/2010/main" val="2347216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9509A-B609-7F7C-C052-99AA835D8DD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94BDF95-B440-C91C-7A66-7A663FC110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C3B9B76-51F4-3D58-FA76-1EF0793B74D0}"/>
              </a:ext>
            </a:extLst>
          </p:cNvPr>
          <p:cNvSpPr>
            <a:spLocks noGrp="1"/>
          </p:cNvSpPr>
          <p:nvPr>
            <p:ph type="dt" sz="half" idx="10"/>
          </p:nvPr>
        </p:nvSpPr>
        <p:spPr/>
        <p:txBody>
          <a:bodyPr/>
          <a:lstStyle/>
          <a:p>
            <a:fld id="{E2909D8A-FB9C-41D8-8FB3-847892315543}" type="datetimeFigureOut">
              <a:rPr lang="en-IE" smtClean="0"/>
              <a:t>21/02/2023</a:t>
            </a:fld>
            <a:endParaRPr lang="en-IE"/>
          </a:p>
        </p:txBody>
      </p:sp>
      <p:sp>
        <p:nvSpPr>
          <p:cNvPr id="5" name="Footer Placeholder 4">
            <a:extLst>
              <a:ext uri="{FF2B5EF4-FFF2-40B4-BE49-F238E27FC236}">
                <a16:creationId xmlns:a16="http://schemas.microsoft.com/office/drawing/2014/main" id="{A1C98D24-2D7A-FAA1-2632-8403873335C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B04D161-7B5B-E40E-FB76-EC2F022BDD4D}"/>
              </a:ext>
            </a:extLst>
          </p:cNvPr>
          <p:cNvSpPr>
            <a:spLocks noGrp="1"/>
          </p:cNvSpPr>
          <p:nvPr>
            <p:ph type="sldNum" sz="quarter" idx="12"/>
          </p:nvPr>
        </p:nvSpPr>
        <p:spPr/>
        <p:txBody>
          <a:bodyPr/>
          <a:lstStyle/>
          <a:p>
            <a:fld id="{52CD91F9-C1FD-414E-B0A7-CE389949C678}" type="slidenum">
              <a:rPr lang="en-IE" smtClean="0"/>
              <a:t>‹#›</a:t>
            </a:fld>
            <a:endParaRPr lang="en-IE"/>
          </a:p>
        </p:txBody>
      </p:sp>
    </p:spTree>
    <p:extLst>
      <p:ext uri="{BB962C8B-B14F-4D97-AF65-F5344CB8AC3E}">
        <p14:creationId xmlns:p14="http://schemas.microsoft.com/office/powerpoint/2010/main" val="3071138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2/21/2023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B9E93F-2945-CD92-33DA-4E0FE3A9C8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07DE36E-DC1C-AC85-3F34-787B4DC326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FFBDBAB-F35C-DC21-09F8-75419A884866}"/>
              </a:ext>
            </a:extLst>
          </p:cNvPr>
          <p:cNvSpPr>
            <a:spLocks noGrp="1"/>
          </p:cNvSpPr>
          <p:nvPr>
            <p:ph type="dt" sz="half" idx="10"/>
          </p:nvPr>
        </p:nvSpPr>
        <p:spPr/>
        <p:txBody>
          <a:bodyPr/>
          <a:lstStyle/>
          <a:p>
            <a:fld id="{E2909D8A-FB9C-41D8-8FB3-847892315543}" type="datetimeFigureOut">
              <a:rPr lang="en-IE" smtClean="0"/>
              <a:t>21/02/2023</a:t>
            </a:fld>
            <a:endParaRPr lang="en-IE"/>
          </a:p>
        </p:txBody>
      </p:sp>
      <p:sp>
        <p:nvSpPr>
          <p:cNvPr id="5" name="Footer Placeholder 4">
            <a:extLst>
              <a:ext uri="{FF2B5EF4-FFF2-40B4-BE49-F238E27FC236}">
                <a16:creationId xmlns:a16="http://schemas.microsoft.com/office/drawing/2014/main" id="{D1996165-942E-8C2B-D889-053DAA91E11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F0F75FA-4116-1AB7-2F46-C8A3F47D14C8}"/>
              </a:ext>
            </a:extLst>
          </p:cNvPr>
          <p:cNvSpPr>
            <a:spLocks noGrp="1"/>
          </p:cNvSpPr>
          <p:nvPr>
            <p:ph type="sldNum" sz="quarter" idx="12"/>
          </p:nvPr>
        </p:nvSpPr>
        <p:spPr/>
        <p:txBody>
          <a:bodyPr/>
          <a:lstStyle/>
          <a:p>
            <a:fld id="{52CD91F9-C1FD-414E-B0A7-CE389949C678}" type="slidenum">
              <a:rPr lang="en-IE" smtClean="0"/>
              <a:t>‹#›</a:t>
            </a:fld>
            <a:endParaRPr lang="en-IE"/>
          </a:p>
        </p:txBody>
      </p:sp>
    </p:spTree>
    <p:extLst>
      <p:ext uri="{BB962C8B-B14F-4D97-AF65-F5344CB8AC3E}">
        <p14:creationId xmlns:p14="http://schemas.microsoft.com/office/powerpoint/2010/main" val="567742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2/21/2023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2/21/2023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2/21/2023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2/21/2023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2/21/2023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2/21/2023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2/21/2023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2/21/2023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DD3370-56AF-8A3D-D3DC-BD92BDC0B0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3E1E959-6080-9EBF-C0DA-AC9E6D7AB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E91E148-FF67-B861-B0FE-1831826F77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09D8A-FB9C-41D8-8FB3-847892315543}" type="datetimeFigureOut">
              <a:rPr lang="en-IE" smtClean="0"/>
              <a:t>21/02/2023</a:t>
            </a:fld>
            <a:endParaRPr lang="en-IE"/>
          </a:p>
        </p:txBody>
      </p:sp>
      <p:sp>
        <p:nvSpPr>
          <p:cNvPr id="5" name="Footer Placeholder 4">
            <a:extLst>
              <a:ext uri="{FF2B5EF4-FFF2-40B4-BE49-F238E27FC236}">
                <a16:creationId xmlns:a16="http://schemas.microsoft.com/office/drawing/2014/main" id="{D55BF2CE-D4A6-8C2B-3ACD-0C1FEBF47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79F6B45C-14C7-0FE8-7196-14BB8E5ACB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D91F9-C1FD-414E-B0A7-CE389949C678}" type="slidenum">
              <a:rPr lang="en-IE" smtClean="0"/>
              <a:t>‹#›</a:t>
            </a:fld>
            <a:endParaRPr lang="en-IE"/>
          </a:p>
        </p:txBody>
      </p:sp>
    </p:spTree>
    <p:extLst>
      <p:ext uri="{BB962C8B-B14F-4D97-AF65-F5344CB8AC3E}">
        <p14:creationId xmlns:p14="http://schemas.microsoft.com/office/powerpoint/2010/main" val="104293714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erst-my.sharepoint.com/personal/blynch_erst_ie/_layouts/15/stream.aspx?id=%2Fpersonal%2Fblynch%5Ferst%5Fie%2FDocuments%2FReflections%2FChairpersonsReflectionSpring2023%2Em4v&amp;wdLOR=cF3C523CA%2D5ECF%2D494F%2D8A78%2D60CB99CAF720&amp;ct=1676991119556&amp;or=Outlook-Body&amp;cid=D9F712AD-74E5-4CD2-8EB2-D24D09230EA9&amp;ga=1"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0"/>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019048" y="1475234"/>
            <a:ext cx="3459078" cy="2901694"/>
          </a:xfrm>
        </p:spPr>
        <p:txBody>
          <a:bodyPr anchor="b">
            <a:normAutofit fontScale="90000"/>
          </a:bodyPr>
          <a:lstStyle/>
          <a:p>
            <a:r>
              <a:rPr lang="en-US" sz="4400" dirty="0">
                <a:solidFill>
                  <a:schemeClr val="tx1"/>
                </a:solidFill>
              </a:rPr>
              <a:t>Chairperson of Board of Management</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127750" y="4608576"/>
            <a:ext cx="3205640" cy="774186"/>
          </a:xfrm>
        </p:spPr>
        <p:txBody>
          <a:bodyPr anchor="t">
            <a:normAutofit/>
          </a:bodyPr>
          <a:lstStyle/>
          <a:p>
            <a:pPr>
              <a:lnSpc>
                <a:spcPct val="100000"/>
              </a:lnSpc>
            </a:pPr>
            <a:r>
              <a:rPr lang="en-US" sz="1600" dirty="0"/>
              <a:t>Secondary school</a:t>
            </a:r>
          </a:p>
          <a:p>
            <a:pPr>
              <a:lnSpc>
                <a:spcPct val="100000"/>
              </a:lnSpc>
            </a:pPr>
            <a:r>
              <a:rPr lang="en-US" sz="1600" dirty="0"/>
              <a:t>February 2023</a:t>
            </a:r>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4256F-03CB-5E54-F420-EE9EE6A0B3EF}"/>
              </a:ext>
            </a:extLst>
          </p:cNvPr>
          <p:cNvSpPr>
            <a:spLocks noGrp="1"/>
          </p:cNvSpPr>
          <p:nvPr>
            <p:ph type="title"/>
          </p:nvPr>
        </p:nvSpPr>
        <p:spPr/>
        <p:txBody>
          <a:bodyPr/>
          <a:lstStyle/>
          <a:p>
            <a:r>
              <a:rPr lang="en-IE" dirty="0"/>
              <a:t>WSE Questions – Whole School Guidance Plan</a:t>
            </a:r>
          </a:p>
        </p:txBody>
      </p:sp>
      <p:sp>
        <p:nvSpPr>
          <p:cNvPr id="3" name="Content Placeholder 2">
            <a:extLst>
              <a:ext uri="{FF2B5EF4-FFF2-40B4-BE49-F238E27FC236}">
                <a16:creationId xmlns:a16="http://schemas.microsoft.com/office/drawing/2014/main" id="{FA1EAE35-E603-D1E5-0039-542058EB54DF}"/>
              </a:ext>
            </a:extLst>
          </p:cNvPr>
          <p:cNvSpPr>
            <a:spLocks noGrp="1"/>
          </p:cNvSpPr>
          <p:nvPr>
            <p:ph idx="1"/>
          </p:nvPr>
        </p:nvSpPr>
        <p:spPr/>
        <p:txBody>
          <a:bodyPr/>
          <a:lstStyle/>
          <a:p>
            <a:pPr marL="342900" lvl="0" indent="-342900">
              <a:lnSpc>
                <a:spcPct val="150000"/>
              </a:lnSpc>
              <a:buFont typeface="+mj-lt"/>
              <a:buAutoNum type="arabicPeriod"/>
            </a:pPr>
            <a:r>
              <a:rPr lang="en-GB" sz="2000" dirty="0">
                <a:effectLst/>
                <a:latin typeface="Calibri" panose="020F0502020204030204" pitchFamily="34" charset="0"/>
                <a:ea typeface="Calibri" panose="020F0502020204030204" pitchFamily="34" charset="0"/>
                <a:cs typeface="Times New Roman" panose="02020603050405020304" pitchFamily="18" charset="0"/>
              </a:rPr>
              <a:t>Tell us about your role in reviewing the Whole School Guidance Plan. In one set of minutes, it is recorded that the board was satisfied with its progress – what criteria did you use to make this judgement? What are the next steps needed for its development?</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pPr>
            <a:r>
              <a:rPr lang="en-GB" sz="2000" dirty="0">
                <a:effectLst/>
                <a:latin typeface="Calibri" panose="020F0502020204030204" pitchFamily="34" charset="0"/>
                <a:ea typeface="Calibri" panose="020F0502020204030204" pitchFamily="34" charset="0"/>
                <a:cs typeface="Times New Roman" panose="02020603050405020304" pitchFamily="18" charset="0"/>
              </a:rPr>
              <a:t>How was the Whole School Guidance Plan brought into being? Who was involved from the beginning and tell us about the role of the board, to date?</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3418126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DC522-75B7-5F57-C17C-39047AAE23C6}"/>
              </a:ext>
            </a:extLst>
          </p:cNvPr>
          <p:cNvSpPr>
            <a:spLocks noGrp="1"/>
          </p:cNvSpPr>
          <p:nvPr>
            <p:ph type="title"/>
          </p:nvPr>
        </p:nvSpPr>
        <p:spPr/>
        <p:txBody>
          <a:bodyPr/>
          <a:lstStyle/>
          <a:p>
            <a:r>
              <a:rPr lang="en-IE" dirty="0"/>
              <a:t>WSE Questions - Planning</a:t>
            </a:r>
          </a:p>
        </p:txBody>
      </p:sp>
      <p:sp>
        <p:nvSpPr>
          <p:cNvPr id="3" name="Content Placeholder 2">
            <a:extLst>
              <a:ext uri="{FF2B5EF4-FFF2-40B4-BE49-F238E27FC236}">
                <a16:creationId xmlns:a16="http://schemas.microsoft.com/office/drawing/2014/main" id="{39528D1F-E264-9FF4-BDDD-5DD3752A1099}"/>
              </a:ext>
            </a:extLst>
          </p:cNvPr>
          <p:cNvSpPr>
            <a:spLocks noGrp="1"/>
          </p:cNvSpPr>
          <p:nvPr>
            <p:ph idx="1"/>
          </p:nvPr>
        </p:nvSpPr>
        <p:spPr/>
        <p:txBody>
          <a:bodyPr/>
          <a:lstStyle/>
          <a:p>
            <a:pPr marL="342900" indent="-342900">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I notice you have a Strategic Plan for your three year term. Tell me about the main areas you have identified for development and why these areas have been selected.</a:t>
            </a:r>
          </a:p>
          <a:p>
            <a:pPr marL="342900" indent="-342900">
              <a:buFont typeface="+mj-lt"/>
              <a:buAutoNum type="arabicPeriod"/>
            </a:pPr>
            <a:r>
              <a:rPr lang="en-GB" sz="1800" dirty="0">
                <a:latin typeface="Calibri" panose="020F0502020204030204" pitchFamily="34" charset="0"/>
                <a:ea typeface="Calibri" panose="020F0502020204030204" pitchFamily="34" charset="0"/>
                <a:cs typeface="Times New Roman" panose="02020603050405020304" pitchFamily="18" charset="0"/>
              </a:rPr>
              <a:t>What evidence have you that the current curriculum on offer to students meets their needs?</a:t>
            </a:r>
          </a:p>
          <a:p>
            <a:pPr marL="342900" indent="-342900">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does the board feel about the uptake of subjects at Higher Level in Leaving Certificate? Is this an area that has been considered for development and, if so, how will it be managed by the board?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IE" sz="1800" dirty="0">
                <a:effectLst/>
                <a:latin typeface="Calibri" panose="020F0502020204030204" pitchFamily="34" charset="0"/>
                <a:ea typeface="Calibri" panose="020F0502020204030204" pitchFamily="34" charset="0"/>
                <a:cs typeface="Times New Roman" panose="02020603050405020304" pitchFamily="18" charset="0"/>
              </a:rPr>
              <a:t>How does the board promote and support teacher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cpd</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a:latin typeface="Calibri" panose="020F0502020204030204" pitchFamily="34" charset="0"/>
                <a:ea typeface="Calibri" panose="020F0502020204030204" pitchFamily="34" charset="0"/>
                <a:cs typeface="Times New Roman" panose="02020603050405020304" pitchFamily="18" charset="0"/>
              </a:rPr>
              <a:t>How does the board plan for leadership development in the school?</a:t>
            </a:r>
          </a:p>
          <a:p>
            <a:pPr marL="342900" indent="-342900">
              <a:buFont typeface="+mj-lt"/>
              <a:buAutoNum type="arabicPeriod"/>
            </a:pPr>
            <a:r>
              <a:rPr lang="en-IE" sz="1800" dirty="0">
                <a:effectLst/>
                <a:latin typeface="Calibri" panose="020F0502020204030204" pitchFamily="34" charset="0"/>
                <a:ea typeface="Calibri" panose="020F0502020204030204" pitchFamily="34" charset="0"/>
                <a:cs typeface="Times New Roman" panose="02020603050405020304" pitchFamily="18" charset="0"/>
              </a:rPr>
              <a:t>How is Student Voice reflected in your strategic planning?</a:t>
            </a:r>
          </a:p>
          <a:p>
            <a:endParaRPr lang="en-IE" dirty="0"/>
          </a:p>
        </p:txBody>
      </p:sp>
    </p:spTree>
    <p:extLst>
      <p:ext uri="{BB962C8B-B14F-4D97-AF65-F5344CB8AC3E}">
        <p14:creationId xmlns:p14="http://schemas.microsoft.com/office/powerpoint/2010/main" val="608128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5D89-4333-434A-1A8A-8D18BF6AA8E7}"/>
              </a:ext>
            </a:extLst>
          </p:cNvPr>
          <p:cNvSpPr>
            <a:spLocks noGrp="1"/>
          </p:cNvSpPr>
          <p:nvPr>
            <p:ph type="title"/>
          </p:nvPr>
        </p:nvSpPr>
        <p:spPr/>
        <p:txBody>
          <a:bodyPr/>
          <a:lstStyle/>
          <a:p>
            <a:r>
              <a:rPr lang="en-IE" dirty="0"/>
              <a:t>WSE Questions - Other</a:t>
            </a:r>
          </a:p>
        </p:txBody>
      </p:sp>
      <p:sp>
        <p:nvSpPr>
          <p:cNvPr id="3" name="Content Placeholder 2">
            <a:extLst>
              <a:ext uri="{FF2B5EF4-FFF2-40B4-BE49-F238E27FC236}">
                <a16:creationId xmlns:a16="http://schemas.microsoft.com/office/drawing/2014/main" id="{55C9B926-2F4B-D18D-3AC6-E635F86A898B}"/>
              </a:ext>
            </a:extLst>
          </p:cNvPr>
          <p:cNvSpPr>
            <a:spLocks noGrp="1"/>
          </p:cNvSpPr>
          <p:nvPr>
            <p:ph idx="1"/>
          </p:nvPr>
        </p:nvSpPr>
        <p:spPr/>
        <p:txBody>
          <a:bodyPr/>
          <a:lstStyle/>
          <a:p>
            <a:pPr marL="342900" lvl="0" indent="-342900">
              <a:lnSpc>
                <a:spcPct val="150000"/>
              </a:lnSpc>
              <a:spcAft>
                <a:spcPts val="800"/>
              </a:spcAft>
              <a:buFont typeface="+mj-lt"/>
              <a:buAutoNum type="arabicPeriod"/>
            </a:pPr>
            <a:r>
              <a:rPr lang="en-GB" sz="2000" dirty="0">
                <a:effectLst/>
                <a:latin typeface="Calibri" panose="020F0502020204030204" pitchFamily="34" charset="0"/>
                <a:ea typeface="Calibri" panose="020F0502020204030204" pitchFamily="34" charset="0"/>
                <a:cs typeface="Times New Roman" panose="02020603050405020304" pitchFamily="18" charset="0"/>
              </a:rPr>
              <a:t>Do AP1 and AP2 teachers get an opportunity to meet the board? Given the delegated roles and responsibilities that AP holders have, do you think you should offer them an opportunity to meet the board?</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pPr>
            <a:r>
              <a:rPr lang="en-GB" sz="2000" dirty="0">
                <a:effectLst/>
                <a:latin typeface="Calibri" panose="020F0502020204030204" pitchFamily="34" charset="0"/>
                <a:ea typeface="Calibri" panose="020F0502020204030204" pitchFamily="34" charset="0"/>
                <a:cs typeface="Times New Roman" panose="02020603050405020304" pitchFamily="18" charset="0"/>
              </a:rPr>
              <a:t>You mentioned in your presentation that you strive for excellence in learning and teaching, one of your key Charter elements. What does ‘excellence’ mean to you? How do you rate your progress? What are the areas you have identified for attention?</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185188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3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Right Triangle 103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5" name="Rectangle 1036">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64B662-805E-A7D2-2058-2B739D3A9C2B}"/>
              </a:ext>
            </a:extLst>
          </p:cNvPr>
          <p:cNvSpPr>
            <a:spLocks noGrp="1"/>
          </p:cNvSpPr>
          <p:nvPr>
            <p:ph type="title"/>
          </p:nvPr>
        </p:nvSpPr>
        <p:spPr>
          <a:xfrm>
            <a:off x="641774" y="717148"/>
            <a:ext cx="9984615" cy="1597228"/>
          </a:xfrm>
        </p:spPr>
        <p:txBody>
          <a:bodyPr>
            <a:normAutofit/>
          </a:bodyPr>
          <a:lstStyle/>
          <a:p>
            <a:r>
              <a:rPr lang="en-US" sz="4700" i="1" u="sng" dirty="0"/>
              <a:t>Internal Communications: Rationale</a:t>
            </a:r>
            <a:r>
              <a:rPr lang="en-US" sz="4700" dirty="0"/>
              <a:t>…</a:t>
            </a:r>
            <a:r>
              <a:rPr lang="en-US" sz="4700" i="1" u="sng" dirty="0"/>
              <a:t>Is the message getting out there?</a:t>
            </a:r>
            <a:endParaRPr lang="en-IE" sz="4700" i="1" u="sng" dirty="0"/>
          </a:p>
        </p:txBody>
      </p:sp>
      <p:pic>
        <p:nvPicPr>
          <p:cNvPr id="1028" name="Picture 4" descr="Go to Edmund Rice Schools home page">
            <a:extLst>
              <a:ext uri="{FF2B5EF4-FFF2-40B4-BE49-F238E27FC236}">
                <a16:creationId xmlns:a16="http://schemas.microsoft.com/office/drawing/2014/main" id="{112A1620-26A3-34C0-9153-04D7249546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2009" y="4730801"/>
            <a:ext cx="2516990" cy="15461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9C7EF2B-7A4F-C3EF-7395-95B7D4802BAF}"/>
              </a:ext>
            </a:extLst>
          </p:cNvPr>
          <p:cNvSpPr>
            <a:spLocks noGrp="1"/>
          </p:cNvSpPr>
          <p:nvPr>
            <p:ph idx="1"/>
          </p:nvPr>
        </p:nvSpPr>
        <p:spPr>
          <a:xfrm>
            <a:off x="2702943" y="2455653"/>
            <a:ext cx="7559491" cy="3286679"/>
          </a:xfrm>
        </p:spPr>
        <p:txBody>
          <a:bodyPr anchor="t">
            <a:normAutofit/>
          </a:bodyPr>
          <a:lstStyle/>
          <a:p>
            <a:r>
              <a:rPr lang="en-US" sz="2400" dirty="0"/>
              <a:t>Internal and External Communications</a:t>
            </a:r>
          </a:p>
          <a:p>
            <a:r>
              <a:rPr lang="en-US" sz="2400" dirty="0"/>
              <a:t>Relevance of the Trust to its stakeholders</a:t>
            </a:r>
          </a:p>
          <a:p>
            <a:r>
              <a:rPr lang="en-US" sz="2400" dirty="0"/>
              <a:t>Improve the methods of communicating with stakeholders</a:t>
            </a:r>
          </a:p>
          <a:p>
            <a:r>
              <a:rPr lang="en-US" sz="2400" dirty="0"/>
              <a:t>Opportunity to highlight the work of the Trust to stakeholders on a regular basis</a:t>
            </a:r>
          </a:p>
          <a:p>
            <a:r>
              <a:rPr lang="en-US" sz="2400" dirty="0"/>
              <a:t>Encourage greater use of the ERST website for stakeholders with resources</a:t>
            </a:r>
          </a:p>
          <a:p>
            <a:endParaRPr lang="en-IE" sz="1700" dirty="0"/>
          </a:p>
        </p:txBody>
      </p:sp>
      <p:sp>
        <p:nvSpPr>
          <p:cNvPr id="4" name="TextBox 3">
            <a:extLst>
              <a:ext uri="{FF2B5EF4-FFF2-40B4-BE49-F238E27FC236}">
                <a16:creationId xmlns:a16="http://schemas.microsoft.com/office/drawing/2014/main" id="{210FE48E-87CB-64F0-7F30-C13FA5F0B569}"/>
              </a:ext>
            </a:extLst>
          </p:cNvPr>
          <p:cNvSpPr txBox="1"/>
          <p:nvPr/>
        </p:nvSpPr>
        <p:spPr>
          <a:xfrm>
            <a:off x="10262434" y="5771520"/>
            <a:ext cx="1123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Feb. 2023</a:t>
            </a:r>
          </a:p>
        </p:txBody>
      </p:sp>
    </p:spTree>
    <p:extLst>
      <p:ext uri="{BB962C8B-B14F-4D97-AF65-F5344CB8AC3E}">
        <p14:creationId xmlns:p14="http://schemas.microsoft.com/office/powerpoint/2010/main" val="217983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id="{6A99679D-7103-D49B-02F7-340483696206}"/>
              </a:ext>
            </a:extLst>
          </p:cNvPr>
          <p:cNvSpPr/>
          <p:nvPr/>
        </p:nvSpPr>
        <p:spPr>
          <a:xfrm>
            <a:off x="1132217" y="478766"/>
            <a:ext cx="1207698" cy="747622"/>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Meetings, Newsletter,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eSíol</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lowchart: Process 4">
            <a:extLst>
              <a:ext uri="{FF2B5EF4-FFF2-40B4-BE49-F238E27FC236}">
                <a16:creationId xmlns:a16="http://schemas.microsoft.com/office/drawing/2014/main" id="{F67469BF-6AE6-AB4F-B380-B1C35DCED177}"/>
              </a:ext>
            </a:extLst>
          </p:cNvPr>
          <p:cNvSpPr/>
          <p:nvPr/>
        </p:nvSpPr>
        <p:spPr>
          <a:xfrm>
            <a:off x="2891291" y="5507248"/>
            <a:ext cx="776376" cy="586596"/>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AEN</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lowchart: Process 5">
            <a:extLst>
              <a:ext uri="{FF2B5EF4-FFF2-40B4-BE49-F238E27FC236}">
                <a16:creationId xmlns:a16="http://schemas.microsoft.com/office/drawing/2014/main" id="{60166E5D-D780-D424-EC1C-A0D555C4A98D}"/>
              </a:ext>
            </a:extLst>
          </p:cNvPr>
          <p:cNvSpPr/>
          <p:nvPr/>
        </p:nvSpPr>
        <p:spPr>
          <a:xfrm>
            <a:off x="2578581" y="3187462"/>
            <a:ext cx="1207698" cy="813758"/>
          </a:xfrm>
          <a:prstGeom prst="flowChartProcess">
            <a:avLst/>
          </a:prstGeom>
          <a:solidFill>
            <a:schemeClr val="tx1"/>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Update Resources for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lowchart: Process 6">
            <a:extLst>
              <a:ext uri="{FF2B5EF4-FFF2-40B4-BE49-F238E27FC236}">
                <a16:creationId xmlns:a16="http://schemas.microsoft.com/office/drawing/2014/main" id="{5068104F-81C9-58AF-B682-536C3107A1D0}"/>
              </a:ext>
            </a:extLst>
          </p:cNvPr>
          <p:cNvSpPr/>
          <p:nvPr/>
        </p:nvSpPr>
        <p:spPr>
          <a:xfrm>
            <a:off x="5155719" y="3187461"/>
            <a:ext cx="1781355" cy="1268084"/>
          </a:xfrm>
          <a:prstGeom prst="flowChart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Internal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Communications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Networking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2023</a:t>
            </a:r>
            <a:endParaRPr kumimoji="0" lang="en-IE"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lowchart: Process 7">
            <a:extLst>
              <a:ext uri="{FF2B5EF4-FFF2-40B4-BE49-F238E27FC236}">
                <a16:creationId xmlns:a16="http://schemas.microsoft.com/office/drawing/2014/main" id="{9BC5E075-D0B0-53E1-9357-6B4A3096722B}"/>
              </a:ext>
            </a:extLst>
          </p:cNvPr>
          <p:cNvSpPr/>
          <p:nvPr/>
        </p:nvSpPr>
        <p:spPr>
          <a:xfrm>
            <a:off x="1353806" y="5487204"/>
            <a:ext cx="1207698" cy="586596"/>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Guidance Counsellors</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lowchart: Process 8">
            <a:extLst>
              <a:ext uri="{FF2B5EF4-FFF2-40B4-BE49-F238E27FC236}">
                <a16:creationId xmlns:a16="http://schemas.microsoft.com/office/drawing/2014/main" id="{C56DC56D-3D96-978D-888A-807E017E6C24}"/>
              </a:ext>
            </a:extLst>
          </p:cNvPr>
          <p:cNvSpPr/>
          <p:nvPr/>
        </p:nvSpPr>
        <p:spPr>
          <a:xfrm>
            <a:off x="2717321" y="1777042"/>
            <a:ext cx="1207698" cy="586596"/>
          </a:xfrm>
          <a:prstGeom prst="flowChartProcess">
            <a:avLst/>
          </a:prstGeom>
          <a:solidFill>
            <a:schemeClr val="tx1"/>
          </a:solidFill>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BOM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lowchart: Process 9">
            <a:extLst>
              <a:ext uri="{FF2B5EF4-FFF2-40B4-BE49-F238E27FC236}">
                <a16:creationId xmlns:a16="http://schemas.microsoft.com/office/drawing/2014/main" id="{1C7A1148-4912-5A5E-1574-09F04BFF410F}"/>
              </a:ext>
            </a:extLst>
          </p:cNvPr>
          <p:cNvSpPr/>
          <p:nvPr/>
        </p:nvSpPr>
        <p:spPr>
          <a:xfrm>
            <a:off x="5257433" y="783427"/>
            <a:ext cx="1207698" cy="586596"/>
          </a:xfrm>
          <a:prstGeom prst="flowChartProcess">
            <a:avLst/>
          </a:prstGeom>
          <a:solidFill>
            <a:schemeClr val="tx1"/>
          </a:solidFill>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Student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Councils</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lowchart: Process 10">
            <a:extLst>
              <a:ext uri="{FF2B5EF4-FFF2-40B4-BE49-F238E27FC236}">
                <a16:creationId xmlns:a16="http://schemas.microsoft.com/office/drawing/2014/main" id="{DC39BC49-1EC2-1F38-0A0E-F9E009BA675C}"/>
              </a:ext>
            </a:extLst>
          </p:cNvPr>
          <p:cNvSpPr/>
          <p:nvPr/>
        </p:nvSpPr>
        <p:spPr>
          <a:xfrm>
            <a:off x="8915753" y="1697964"/>
            <a:ext cx="1414738" cy="586596"/>
          </a:xfrm>
          <a:prstGeom prst="flowChartProcess">
            <a:avLst/>
          </a:prstGeom>
          <a:solidFill>
            <a:schemeClr val="tx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Parents Associations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EB28FC7-4DBA-7A34-B323-646E6992C114}"/>
              </a:ext>
            </a:extLst>
          </p:cNvPr>
          <p:cNvSpPr/>
          <p:nvPr/>
        </p:nvSpPr>
        <p:spPr>
          <a:xfrm>
            <a:off x="414782" y="3907312"/>
            <a:ext cx="1645130" cy="89571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Resources/Seminars for schools/teachers</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4C143E2-AC12-079E-1151-10E6FC17A9FA}"/>
              </a:ext>
            </a:extLst>
          </p:cNvPr>
          <p:cNvSpPr/>
          <p:nvPr/>
        </p:nvSpPr>
        <p:spPr>
          <a:xfrm>
            <a:off x="207758" y="5443268"/>
            <a:ext cx="1021510" cy="5865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RE teachers</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6AC18BF-EE65-AA63-0540-3C6DD5C679CF}"/>
              </a:ext>
            </a:extLst>
          </p:cNvPr>
          <p:cNvSpPr/>
          <p:nvPr/>
        </p:nvSpPr>
        <p:spPr>
          <a:xfrm>
            <a:off x="7178322" y="139673"/>
            <a:ext cx="1312656" cy="677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Student Council Publications</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17EC58F-10A1-D6E7-6D00-ED4A9ACF2574}"/>
              </a:ext>
            </a:extLst>
          </p:cNvPr>
          <p:cNvSpPr/>
          <p:nvPr/>
        </p:nvSpPr>
        <p:spPr>
          <a:xfrm>
            <a:off x="8704335" y="3373332"/>
            <a:ext cx="1781355" cy="786442"/>
          </a:xfrm>
          <a:prstGeom prst="rect">
            <a:avLst/>
          </a:prstGeom>
          <a:solidFill>
            <a:schemeClr val="tx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Contact with DP, GC,RE, Link persons from ERST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2149E5C-A89E-D066-0BA3-306198956BFA}"/>
              </a:ext>
            </a:extLst>
          </p:cNvPr>
          <p:cNvSpPr/>
          <p:nvPr/>
        </p:nvSpPr>
        <p:spPr>
          <a:xfrm>
            <a:off x="10921042" y="3370053"/>
            <a:ext cx="1098430" cy="767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Meetings and IT</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75BDF04E-282A-F0AF-AC08-D7BC61C535DE}"/>
              </a:ext>
            </a:extLst>
          </p:cNvPr>
          <p:cNvCxnSpPr>
            <a:cxnSpLocks/>
          </p:cNvCxnSpPr>
          <p:nvPr/>
        </p:nvCxnSpPr>
        <p:spPr>
          <a:xfrm>
            <a:off x="6789704" y="3807124"/>
            <a:ext cx="1842462" cy="14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298A727-2539-6304-FC97-CC7A58AB6CC1}"/>
              </a:ext>
            </a:extLst>
          </p:cNvPr>
          <p:cNvCxnSpPr>
            <a:cxnSpLocks/>
          </p:cNvCxnSpPr>
          <p:nvPr/>
        </p:nvCxnSpPr>
        <p:spPr>
          <a:xfrm flipH="1">
            <a:off x="787879" y="4818479"/>
            <a:ext cx="184030" cy="503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DB986C1-BE24-0C66-E923-B6E0A89C4C5F}"/>
              </a:ext>
            </a:extLst>
          </p:cNvPr>
          <p:cNvCxnSpPr/>
          <p:nvPr/>
        </p:nvCxnSpPr>
        <p:spPr>
          <a:xfrm flipH="1" flipV="1">
            <a:off x="3925019" y="2444151"/>
            <a:ext cx="1114244" cy="925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5BD7269-C9FF-8864-70CA-8BCF4DA143E9}"/>
              </a:ext>
            </a:extLst>
          </p:cNvPr>
          <p:cNvCxnSpPr>
            <a:cxnSpLocks/>
          </p:cNvCxnSpPr>
          <p:nvPr/>
        </p:nvCxnSpPr>
        <p:spPr>
          <a:xfrm flipV="1">
            <a:off x="5910986" y="1512498"/>
            <a:ext cx="52742" cy="1608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1881430-3C08-DDCE-6D29-1BBA99178BF5}"/>
              </a:ext>
            </a:extLst>
          </p:cNvPr>
          <p:cNvCxnSpPr>
            <a:cxnSpLocks/>
          </p:cNvCxnSpPr>
          <p:nvPr/>
        </p:nvCxnSpPr>
        <p:spPr>
          <a:xfrm flipV="1">
            <a:off x="6877043" y="2236806"/>
            <a:ext cx="2016420" cy="884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5F70925-1603-373A-8EFA-CEDFCDDB0F4E}"/>
              </a:ext>
            </a:extLst>
          </p:cNvPr>
          <p:cNvSpPr/>
          <p:nvPr/>
        </p:nvSpPr>
        <p:spPr>
          <a:xfrm>
            <a:off x="10729462" y="1404666"/>
            <a:ext cx="1207698" cy="5865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Síol</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Newletters</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4285E7D8-3AE5-A3D7-F94C-E22E376AC5AC}"/>
              </a:ext>
            </a:extLst>
          </p:cNvPr>
          <p:cNvCxnSpPr>
            <a:endCxn id="13" idx="1"/>
          </p:cNvCxnSpPr>
          <p:nvPr/>
        </p:nvCxnSpPr>
        <p:spPr>
          <a:xfrm flipV="1">
            <a:off x="10330491" y="1697964"/>
            <a:ext cx="398971" cy="185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7709D27-7D57-834A-454E-C4C3AA4A33B7}"/>
              </a:ext>
            </a:extLst>
          </p:cNvPr>
          <p:cNvSpPr/>
          <p:nvPr/>
        </p:nvSpPr>
        <p:spPr>
          <a:xfrm>
            <a:off x="3789152" y="182806"/>
            <a:ext cx="1385977" cy="35368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Interconnect</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Arrow Connector 25">
            <a:extLst>
              <a:ext uri="{FF2B5EF4-FFF2-40B4-BE49-F238E27FC236}">
                <a16:creationId xmlns:a16="http://schemas.microsoft.com/office/drawing/2014/main" id="{B1F0EAFF-FE58-91F5-B53C-BC8EA78D8C4F}"/>
              </a:ext>
            </a:extLst>
          </p:cNvPr>
          <p:cNvCxnSpPr>
            <a:cxnSpLocks/>
            <a:stCxn id="10" idx="0"/>
          </p:cNvCxnSpPr>
          <p:nvPr/>
        </p:nvCxnSpPr>
        <p:spPr>
          <a:xfrm flipH="1" flipV="1">
            <a:off x="5130912" y="261530"/>
            <a:ext cx="730370" cy="521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6DDDB1A-41C2-CDAB-ACD0-76361A49A6B1}"/>
              </a:ext>
            </a:extLst>
          </p:cNvPr>
          <p:cNvCxnSpPr/>
          <p:nvPr/>
        </p:nvCxnSpPr>
        <p:spPr>
          <a:xfrm flipH="1" flipV="1">
            <a:off x="2311166" y="1288211"/>
            <a:ext cx="374525" cy="448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EFE6179-E971-A48B-1E01-BDFF076EBB7D}"/>
              </a:ext>
            </a:extLst>
          </p:cNvPr>
          <p:cNvCxnSpPr>
            <a:cxnSpLocks/>
          </p:cNvCxnSpPr>
          <p:nvPr/>
        </p:nvCxnSpPr>
        <p:spPr>
          <a:xfrm flipH="1">
            <a:off x="2059912" y="4001219"/>
            <a:ext cx="525137" cy="52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1C0034F-F254-B240-AC3A-9CEFD0E31D7F}"/>
              </a:ext>
            </a:extLst>
          </p:cNvPr>
          <p:cNvCxnSpPr>
            <a:cxnSpLocks/>
            <a:stCxn id="7" idx="1"/>
            <a:endCxn id="6" idx="3"/>
          </p:cNvCxnSpPr>
          <p:nvPr/>
        </p:nvCxnSpPr>
        <p:spPr>
          <a:xfrm flipH="1" flipV="1">
            <a:off x="3786279" y="3594341"/>
            <a:ext cx="1369440" cy="227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24F4DBD-036D-1BF7-2D99-8A5BE999A4C3}"/>
              </a:ext>
            </a:extLst>
          </p:cNvPr>
          <p:cNvCxnSpPr>
            <a:cxnSpLocks/>
          </p:cNvCxnSpPr>
          <p:nvPr/>
        </p:nvCxnSpPr>
        <p:spPr>
          <a:xfrm>
            <a:off x="1405384" y="4804553"/>
            <a:ext cx="53915" cy="478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2BB8AD2-5A44-73A1-0571-646821AEB15C}"/>
              </a:ext>
            </a:extLst>
          </p:cNvPr>
          <p:cNvCxnSpPr>
            <a:cxnSpLocks/>
          </p:cNvCxnSpPr>
          <p:nvPr/>
        </p:nvCxnSpPr>
        <p:spPr>
          <a:xfrm>
            <a:off x="1925127" y="4737521"/>
            <a:ext cx="864974" cy="705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8251916-0111-C1DD-F7E4-7D20B531DDEC}"/>
              </a:ext>
            </a:extLst>
          </p:cNvPr>
          <p:cNvCxnSpPr>
            <a:cxnSpLocks/>
            <a:stCxn id="10" idx="0"/>
          </p:cNvCxnSpPr>
          <p:nvPr/>
        </p:nvCxnSpPr>
        <p:spPr>
          <a:xfrm flipV="1">
            <a:off x="5861282" y="307462"/>
            <a:ext cx="1295107" cy="475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DA94D4A-EE82-B0E3-26FE-B99085A49B96}"/>
              </a:ext>
            </a:extLst>
          </p:cNvPr>
          <p:cNvCxnSpPr>
            <a:cxnSpLocks/>
          </p:cNvCxnSpPr>
          <p:nvPr/>
        </p:nvCxnSpPr>
        <p:spPr>
          <a:xfrm flipV="1">
            <a:off x="10232722" y="3780525"/>
            <a:ext cx="529085" cy="6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5A59DCB9-162D-A665-93ED-0AEFD3D35648}"/>
              </a:ext>
            </a:extLst>
          </p:cNvPr>
          <p:cNvSpPr/>
          <p:nvPr/>
        </p:nvSpPr>
        <p:spPr>
          <a:xfrm>
            <a:off x="309474" y="1980663"/>
            <a:ext cx="1786926" cy="8657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Highlight the relevance of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programmes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to our schools</a:t>
            </a:r>
          </a:p>
        </p:txBody>
      </p:sp>
      <p:cxnSp>
        <p:nvCxnSpPr>
          <p:cNvPr id="58" name="Straight Arrow Connector 57">
            <a:extLst>
              <a:ext uri="{FF2B5EF4-FFF2-40B4-BE49-F238E27FC236}">
                <a16:creationId xmlns:a16="http://schemas.microsoft.com/office/drawing/2014/main" id="{E54FAC09-6917-EB98-165C-D19F1A23FE88}"/>
              </a:ext>
            </a:extLst>
          </p:cNvPr>
          <p:cNvCxnSpPr>
            <a:cxnSpLocks/>
          </p:cNvCxnSpPr>
          <p:nvPr/>
        </p:nvCxnSpPr>
        <p:spPr>
          <a:xfrm flipH="1">
            <a:off x="2212856" y="2080944"/>
            <a:ext cx="463497" cy="80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6667CDFA-7F91-47AA-ED74-456E67333B9A}"/>
              </a:ext>
            </a:extLst>
          </p:cNvPr>
          <p:cNvSpPr/>
          <p:nvPr/>
        </p:nvSpPr>
        <p:spPr>
          <a:xfrm>
            <a:off x="7998124" y="4592081"/>
            <a:ext cx="914400" cy="478048"/>
          </a:xfrm>
          <a:prstGeom prst="rect">
            <a:avLst/>
          </a:prstGeom>
          <a:solidFill>
            <a:schemeClr val="tx1"/>
          </a:solidFill>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Events</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2" name="Straight Arrow Connector 61">
            <a:extLst>
              <a:ext uri="{FF2B5EF4-FFF2-40B4-BE49-F238E27FC236}">
                <a16:creationId xmlns:a16="http://schemas.microsoft.com/office/drawing/2014/main" id="{278E514B-0912-0661-21D0-37FDFBED570C}"/>
              </a:ext>
            </a:extLst>
          </p:cNvPr>
          <p:cNvCxnSpPr>
            <a:cxnSpLocks/>
          </p:cNvCxnSpPr>
          <p:nvPr/>
        </p:nvCxnSpPr>
        <p:spPr>
          <a:xfrm>
            <a:off x="6937074" y="4231259"/>
            <a:ext cx="964722" cy="360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E113B95-67F0-5982-59A2-83E65558D4A3}"/>
              </a:ext>
            </a:extLst>
          </p:cNvPr>
          <p:cNvSpPr/>
          <p:nvPr/>
        </p:nvSpPr>
        <p:spPr>
          <a:xfrm>
            <a:off x="10655598" y="4986068"/>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Edmund Rice Feast Day</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4C6E943-45EA-DCC0-CF68-086FF0005264}"/>
              </a:ext>
            </a:extLst>
          </p:cNvPr>
          <p:cNvSpPr/>
          <p:nvPr/>
        </p:nvSpPr>
        <p:spPr>
          <a:xfrm>
            <a:off x="9092235" y="5839456"/>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Start of Academic 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6" name="Straight Arrow Connector 65">
            <a:extLst>
              <a:ext uri="{FF2B5EF4-FFF2-40B4-BE49-F238E27FC236}">
                <a16:creationId xmlns:a16="http://schemas.microsoft.com/office/drawing/2014/main" id="{CDA6C975-9197-1011-7704-66457FACCDD2}"/>
              </a:ext>
            </a:extLst>
          </p:cNvPr>
          <p:cNvCxnSpPr>
            <a:cxnSpLocks/>
          </p:cNvCxnSpPr>
          <p:nvPr/>
        </p:nvCxnSpPr>
        <p:spPr>
          <a:xfrm>
            <a:off x="8912524" y="4861794"/>
            <a:ext cx="1542691" cy="360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B58F62E-F6A5-63D8-CA0F-CF7E4933004A}"/>
              </a:ext>
            </a:extLst>
          </p:cNvPr>
          <p:cNvCxnSpPr>
            <a:cxnSpLocks/>
            <a:stCxn id="60" idx="2"/>
          </p:cNvCxnSpPr>
          <p:nvPr/>
        </p:nvCxnSpPr>
        <p:spPr>
          <a:xfrm>
            <a:off x="8455324" y="5070129"/>
            <a:ext cx="845385" cy="650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B7B41C4C-CD75-782E-CA38-9B757D191729}"/>
              </a:ext>
            </a:extLst>
          </p:cNvPr>
          <p:cNvSpPr/>
          <p:nvPr/>
        </p:nvSpPr>
        <p:spPr>
          <a:xfrm>
            <a:off x="5506528" y="4847334"/>
            <a:ext cx="914400" cy="522615"/>
          </a:xfrm>
          <a:prstGeom prst="rect">
            <a:avLst/>
          </a:prstGeom>
          <a:solidFill>
            <a:schemeClr val="tx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Principals</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2" name="Straight Arrow Connector 81">
            <a:extLst>
              <a:ext uri="{FF2B5EF4-FFF2-40B4-BE49-F238E27FC236}">
                <a16:creationId xmlns:a16="http://schemas.microsoft.com/office/drawing/2014/main" id="{A6B5DD70-500E-7804-01D1-29568B42A75D}"/>
              </a:ext>
            </a:extLst>
          </p:cNvPr>
          <p:cNvCxnSpPr>
            <a:stCxn id="7" idx="2"/>
          </p:cNvCxnSpPr>
          <p:nvPr/>
        </p:nvCxnSpPr>
        <p:spPr>
          <a:xfrm flipH="1">
            <a:off x="6046396" y="4455545"/>
            <a:ext cx="1" cy="347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60C12A72-7B44-F73E-44F2-3FB2AB43C6E2}"/>
              </a:ext>
            </a:extLst>
          </p:cNvPr>
          <p:cNvSpPr/>
          <p:nvPr/>
        </p:nvSpPr>
        <p:spPr>
          <a:xfrm>
            <a:off x="4594014" y="5861021"/>
            <a:ext cx="914400" cy="5865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Network Meetings</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EB55FD9D-AE73-579A-AB1F-D017F81784CA}"/>
              </a:ext>
            </a:extLst>
          </p:cNvPr>
          <p:cNvSpPr/>
          <p:nvPr/>
        </p:nvSpPr>
        <p:spPr>
          <a:xfrm>
            <a:off x="6594713" y="5886944"/>
            <a:ext cx="1079023" cy="5460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Conference</a:t>
            </a:r>
            <a:endPar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6" name="Straight Arrow Connector 85">
            <a:extLst>
              <a:ext uri="{FF2B5EF4-FFF2-40B4-BE49-F238E27FC236}">
                <a16:creationId xmlns:a16="http://schemas.microsoft.com/office/drawing/2014/main" id="{30AE637D-6822-686C-EB31-D9DF8CCB4043}"/>
              </a:ext>
            </a:extLst>
          </p:cNvPr>
          <p:cNvCxnSpPr>
            <a:endCxn id="83" idx="0"/>
          </p:cNvCxnSpPr>
          <p:nvPr/>
        </p:nvCxnSpPr>
        <p:spPr>
          <a:xfrm flipH="1">
            <a:off x="5155719" y="5414261"/>
            <a:ext cx="350809" cy="386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43C1B95-C368-91F0-09D1-EDF9EC63BF69}"/>
              </a:ext>
            </a:extLst>
          </p:cNvPr>
          <p:cNvCxnSpPr/>
          <p:nvPr/>
        </p:nvCxnSpPr>
        <p:spPr>
          <a:xfrm>
            <a:off x="6205268" y="5443268"/>
            <a:ext cx="646974" cy="357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84A57151-1D38-F748-AFB0-3DE1D600045C}"/>
              </a:ext>
            </a:extLst>
          </p:cNvPr>
          <p:cNvSpPr/>
          <p:nvPr/>
        </p:nvSpPr>
        <p:spPr>
          <a:xfrm rot="20291898">
            <a:off x="6888194" y="2290262"/>
            <a:ext cx="1820627"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Direct Communication</a:t>
            </a:r>
          </a:p>
        </p:txBody>
      </p:sp>
      <p:sp>
        <p:nvSpPr>
          <p:cNvPr id="91" name="TextBox 90">
            <a:extLst>
              <a:ext uri="{FF2B5EF4-FFF2-40B4-BE49-F238E27FC236}">
                <a16:creationId xmlns:a16="http://schemas.microsoft.com/office/drawing/2014/main" id="{1E066013-9D60-9028-1BFC-7F581DE062FC}"/>
              </a:ext>
            </a:extLst>
          </p:cNvPr>
          <p:cNvSpPr txBox="1"/>
          <p:nvPr/>
        </p:nvSpPr>
        <p:spPr>
          <a:xfrm>
            <a:off x="6612376" y="3499347"/>
            <a:ext cx="237226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Direct Communication</a:t>
            </a:r>
          </a:p>
        </p:txBody>
      </p:sp>
      <p:sp>
        <p:nvSpPr>
          <p:cNvPr id="94" name="TextBox 93">
            <a:extLst>
              <a:ext uri="{FF2B5EF4-FFF2-40B4-BE49-F238E27FC236}">
                <a16:creationId xmlns:a16="http://schemas.microsoft.com/office/drawing/2014/main" id="{E8EC90A9-65D2-72F5-9B89-AC8EE405B0CE}"/>
              </a:ext>
            </a:extLst>
          </p:cNvPr>
          <p:cNvSpPr txBox="1"/>
          <p:nvPr/>
        </p:nvSpPr>
        <p:spPr>
          <a:xfrm rot="16200000">
            <a:off x="4734170" y="2130671"/>
            <a:ext cx="204585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Direct Communication</a:t>
            </a:r>
          </a:p>
        </p:txBody>
      </p:sp>
      <p:sp>
        <p:nvSpPr>
          <p:cNvPr id="100" name="TextBox 99">
            <a:extLst>
              <a:ext uri="{FF2B5EF4-FFF2-40B4-BE49-F238E27FC236}">
                <a16:creationId xmlns:a16="http://schemas.microsoft.com/office/drawing/2014/main" id="{C34E801C-28C0-91A3-366C-4D46BDB7CD70}"/>
              </a:ext>
            </a:extLst>
          </p:cNvPr>
          <p:cNvSpPr txBox="1"/>
          <p:nvPr/>
        </p:nvSpPr>
        <p:spPr>
          <a:xfrm rot="2404190">
            <a:off x="3643050" y="2474214"/>
            <a:ext cx="187325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Direct Communication</a:t>
            </a:r>
          </a:p>
        </p:txBody>
      </p:sp>
      <p:sp>
        <p:nvSpPr>
          <p:cNvPr id="16" name="Rectangle 15">
            <a:extLst>
              <a:ext uri="{FF2B5EF4-FFF2-40B4-BE49-F238E27FC236}">
                <a16:creationId xmlns:a16="http://schemas.microsoft.com/office/drawing/2014/main" id="{7161607B-3685-144C-F2E1-85AB4264A026}"/>
              </a:ext>
            </a:extLst>
          </p:cNvPr>
          <p:cNvSpPr/>
          <p:nvPr/>
        </p:nvSpPr>
        <p:spPr>
          <a:xfrm>
            <a:off x="10761806" y="2363638"/>
            <a:ext cx="1182903" cy="757375"/>
          </a:xfrm>
          <a:prstGeom prst="rect">
            <a:avLst/>
          </a:prstGeom>
          <a:solidFill>
            <a:srgbClr val="FF0000"/>
          </a:solidFill>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Promotion of ERST Calendar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CCB47144-D4C0-D5D2-D187-398B98E8B0DE}"/>
              </a:ext>
            </a:extLst>
          </p:cNvPr>
          <p:cNvCxnSpPr>
            <a:endCxn id="16" idx="1"/>
          </p:cNvCxnSpPr>
          <p:nvPr/>
        </p:nvCxnSpPr>
        <p:spPr>
          <a:xfrm flipV="1">
            <a:off x="9802765" y="2846448"/>
            <a:ext cx="852833" cy="429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950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73770"/>
            <a:ext cx="3220329" cy="2027227"/>
          </a:xfrm>
        </p:spPr>
        <p:txBody>
          <a:bodyPr vert="horz" lIns="91440" tIns="45720" rIns="91440" bIns="45720" rtlCol="0" anchor="t">
            <a:normAutofit/>
          </a:bodyPr>
          <a:lstStyle/>
          <a:p>
            <a:r>
              <a:rPr lang="en-US" sz="3400" kern="1200">
                <a:solidFill>
                  <a:srgbClr val="FFFFFF"/>
                </a:solidFill>
                <a:latin typeface="+mj-lt"/>
                <a:ea typeface="+mj-ea"/>
                <a:cs typeface="+mj-cs"/>
              </a:rPr>
              <a:t>Structure Set up for Increased Communications</a:t>
            </a:r>
          </a:p>
        </p:txBody>
      </p:sp>
      <p:graphicFrame>
        <p:nvGraphicFramePr>
          <p:cNvPr id="15" name="Diagram 2">
            <a:extLst>
              <a:ext uri="{FF2B5EF4-FFF2-40B4-BE49-F238E27FC236}">
                <a16:creationId xmlns:a16="http://schemas.microsoft.com/office/drawing/2014/main" id="{0F96EB96-E59C-2170-8FCB-50E388E9EF0E}"/>
              </a:ext>
            </a:extLst>
          </p:cNvPr>
          <p:cNvGraphicFramePr/>
          <p:nvPr/>
        </p:nvGraphicFramePr>
        <p:xfrm>
          <a:off x="5578415" y="541606"/>
          <a:ext cx="5775385" cy="5629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40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ined glass window&#10;&#10;Description automatically generated with medium confidence">
            <a:extLst>
              <a:ext uri="{FF2B5EF4-FFF2-40B4-BE49-F238E27FC236}">
                <a16:creationId xmlns:a16="http://schemas.microsoft.com/office/drawing/2014/main" id="{ED8AC807-2205-EC40-BE4E-B4D5F41108A6}"/>
              </a:ext>
            </a:extLst>
          </p:cNvPr>
          <p:cNvPicPr>
            <a:picLocks noChangeAspect="1"/>
          </p:cNvPicPr>
          <p:nvPr/>
        </p:nvPicPr>
        <p:blipFill rotWithShape="1">
          <a:blip r:embed="rId2"/>
          <a:srcRect t="8265" r="-1" b="361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Rectangle 1">
            <a:extLst>
              <a:ext uri="{FF2B5EF4-FFF2-40B4-BE49-F238E27FC236}">
                <a16:creationId xmlns:a16="http://schemas.microsoft.com/office/drawing/2014/main" id="{5F3539A2-A563-2244-BC82-6085FAAB670A}"/>
              </a:ext>
            </a:extLst>
          </p:cNvPr>
          <p:cNvSpPr/>
          <p:nvPr/>
        </p:nvSpPr>
        <p:spPr>
          <a:xfrm>
            <a:off x="5297762" y="864704"/>
            <a:ext cx="6251110" cy="5325784"/>
          </a:xfrm>
          <a:prstGeom prst="rect">
            <a:avLst/>
          </a:prstGeom>
        </p:spPr>
        <p:txBody>
          <a:bodyPr vert="horz" lIns="91440" tIns="45720" rIns="91440" bIns="45720" rtlCol="0">
            <a:noAutofit/>
          </a:bodyPr>
          <a:lstStyle/>
          <a:p>
            <a:r>
              <a:rPr lang="en-IE" sz="3600" dirty="0"/>
              <a:t>Edmund Rice Prayer</a:t>
            </a:r>
          </a:p>
          <a:p>
            <a:endParaRPr lang="en-IE" sz="3600" dirty="0"/>
          </a:p>
          <a:p>
            <a:endParaRPr lang="en-IE" sz="3600" dirty="0"/>
          </a:p>
          <a:p>
            <a:r>
              <a:rPr lang="en-IE" sz="2400" dirty="0"/>
              <a:t>O God, we thank you for the life of Blessed Edmund Rice.</a:t>
            </a:r>
          </a:p>
          <a:p>
            <a:r>
              <a:rPr lang="en-IE" sz="2400" dirty="0"/>
              <a:t>He opened his heart to Christ present in those oppressed by poverty and injustice.</a:t>
            </a:r>
          </a:p>
          <a:p>
            <a:r>
              <a:rPr lang="en-IE" sz="2400" dirty="0"/>
              <a:t>May we follow his example of faith and generosity.</a:t>
            </a:r>
          </a:p>
          <a:p>
            <a:r>
              <a:rPr lang="en-IE" sz="2400" dirty="0"/>
              <a:t>Grant us the courage and compassion of Blessed Edmund as we seek to live lives of love and service.</a:t>
            </a:r>
          </a:p>
          <a:p>
            <a:r>
              <a:rPr lang="en-IE" sz="2400" dirty="0"/>
              <a:t>We ask this through Christ our Lord. Amen</a:t>
            </a:r>
          </a:p>
        </p:txBody>
      </p:sp>
    </p:spTree>
    <p:extLst>
      <p:ext uri="{BB962C8B-B14F-4D97-AF65-F5344CB8AC3E}">
        <p14:creationId xmlns:p14="http://schemas.microsoft.com/office/powerpoint/2010/main" val="1501013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26C8-EB6C-31A8-76EE-1F0AF43588ED}"/>
              </a:ext>
            </a:extLst>
          </p:cNvPr>
          <p:cNvSpPr>
            <a:spLocks noGrp="1"/>
          </p:cNvSpPr>
          <p:nvPr>
            <p:ph type="title"/>
          </p:nvPr>
        </p:nvSpPr>
        <p:spPr/>
        <p:txBody>
          <a:bodyPr/>
          <a:lstStyle/>
          <a:p>
            <a:r>
              <a:rPr lang="en-IE" dirty="0"/>
              <a:t>Reflection</a:t>
            </a:r>
          </a:p>
        </p:txBody>
      </p:sp>
      <p:sp>
        <p:nvSpPr>
          <p:cNvPr id="4" name="TextBox 3">
            <a:extLst>
              <a:ext uri="{FF2B5EF4-FFF2-40B4-BE49-F238E27FC236}">
                <a16:creationId xmlns:a16="http://schemas.microsoft.com/office/drawing/2014/main" id="{7F25490A-E7AA-376A-4F41-B1D918DBB922}"/>
              </a:ext>
            </a:extLst>
          </p:cNvPr>
          <p:cNvSpPr txBox="1"/>
          <p:nvPr/>
        </p:nvSpPr>
        <p:spPr>
          <a:xfrm>
            <a:off x="3048482" y="3244334"/>
            <a:ext cx="6096964" cy="369332"/>
          </a:xfrm>
          <a:prstGeom prst="rect">
            <a:avLst/>
          </a:prstGeom>
          <a:noFill/>
        </p:spPr>
        <p:txBody>
          <a:bodyPr wrap="square">
            <a:spAutoFit/>
          </a:bodyPr>
          <a:lstStyle/>
          <a:p>
            <a:r>
              <a:rPr lang="en-IE" dirty="0">
                <a:hlinkClick r:id="rId2"/>
              </a:rPr>
              <a:t>ChairpersonsReflectionSpring2023.m4v (sharepoint.com)</a:t>
            </a:r>
            <a:endParaRPr lang="en-IE" dirty="0"/>
          </a:p>
        </p:txBody>
      </p:sp>
    </p:spTree>
    <p:extLst>
      <p:ext uri="{BB962C8B-B14F-4D97-AF65-F5344CB8AC3E}">
        <p14:creationId xmlns:p14="http://schemas.microsoft.com/office/powerpoint/2010/main" val="423296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ined glass window&#10;&#10;Description automatically generated with medium confidence">
            <a:extLst>
              <a:ext uri="{FF2B5EF4-FFF2-40B4-BE49-F238E27FC236}">
                <a16:creationId xmlns:a16="http://schemas.microsoft.com/office/drawing/2014/main" id="{ED8AC807-2205-EC40-BE4E-B4D5F41108A6}"/>
              </a:ext>
            </a:extLst>
          </p:cNvPr>
          <p:cNvPicPr>
            <a:picLocks noChangeAspect="1"/>
          </p:cNvPicPr>
          <p:nvPr/>
        </p:nvPicPr>
        <p:blipFill rotWithShape="1">
          <a:blip r:embed="rId2"/>
          <a:srcRect t="8265" r="-1" b="361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Rectangle 1">
            <a:extLst>
              <a:ext uri="{FF2B5EF4-FFF2-40B4-BE49-F238E27FC236}">
                <a16:creationId xmlns:a16="http://schemas.microsoft.com/office/drawing/2014/main" id="{5F3539A2-A563-2244-BC82-6085FAAB670A}"/>
              </a:ext>
            </a:extLst>
          </p:cNvPr>
          <p:cNvSpPr/>
          <p:nvPr/>
        </p:nvSpPr>
        <p:spPr>
          <a:xfrm>
            <a:off x="4939747" y="864704"/>
            <a:ext cx="7136295" cy="5325784"/>
          </a:xfrm>
          <a:prstGeom prst="rect">
            <a:avLst/>
          </a:prstGeom>
        </p:spPr>
        <p:txBody>
          <a:bodyPr vert="horz" lIns="91440" tIns="45720" rIns="91440" bIns="45720" rtlCol="0">
            <a:noAutofit/>
          </a:bodyPr>
          <a:lstStyle/>
          <a:p>
            <a:r>
              <a:rPr lang="en-IE" sz="3600" dirty="0"/>
              <a:t> Prayer for Chairpersons</a:t>
            </a:r>
          </a:p>
          <a:p>
            <a:endParaRPr lang="en-IE" sz="3600" dirty="0"/>
          </a:p>
          <a:p>
            <a:r>
              <a:rPr lang="en-IE" sz="3200" dirty="0">
                <a:effectLst/>
                <a:latin typeface="CharterITC"/>
              </a:rPr>
              <a:t>Dear God,</a:t>
            </a:r>
            <a:br>
              <a:rPr lang="en-IE" sz="3200" dirty="0">
                <a:effectLst/>
                <a:latin typeface="CharterITC"/>
              </a:rPr>
            </a:br>
            <a:r>
              <a:rPr lang="en-IE" sz="3200" dirty="0">
                <a:effectLst/>
                <a:latin typeface="CharterITC"/>
              </a:rPr>
              <a:t>As we gather this evening,</a:t>
            </a:r>
            <a:br>
              <a:rPr lang="en-IE" sz="3200" dirty="0">
                <a:effectLst/>
                <a:latin typeface="CharterITC"/>
              </a:rPr>
            </a:br>
            <a:r>
              <a:rPr lang="en-IE" sz="3200" dirty="0">
                <a:effectLst/>
                <a:latin typeface="CharterITC"/>
              </a:rPr>
              <a:t>Grant us wisdom, courage and discernment.</a:t>
            </a:r>
          </a:p>
          <a:p>
            <a:br>
              <a:rPr lang="en-IE" sz="3200" dirty="0">
                <a:effectLst/>
                <a:latin typeface="CharterITC"/>
              </a:rPr>
            </a:br>
            <a:r>
              <a:rPr lang="en-IE" sz="3200" dirty="0">
                <a:effectLst/>
                <a:latin typeface="CharterITC"/>
              </a:rPr>
              <a:t>So that our work, in your name, may bring joy to our school communities.</a:t>
            </a:r>
          </a:p>
          <a:p>
            <a:r>
              <a:rPr lang="en-IE" sz="3200" dirty="0">
                <a:latin typeface="CharterITC"/>
              </a:rPr>
              <a:t>Amen</a:t>
            </a:r>
            <a:endParaRPr lang="en-IE" sz="2800" dirty="0"/>
          </a:p>
        </p:txBody>
      </p:sp>
    </p:spTree>
    <p:extLst>
      <p:ext uri="{BB962C8B-B14F-4D97-AF65-F5344CB8AC3E}">
        <p14:creationId xmlns:p14="http://schemas.microsoft.com/office/powerpoint/2010/main" val="3758972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no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64A3FBE6-7A98-A26E-6C11-333996012B93}"/>
              </a:ext>
            </a:extLst>
          </p:cNvPr>
          <p:cNvPicPr>
            <a:picLocks noChangeAspect="1"/>
          </p:cNvPicPr>
          <p:nvPr/>
        </p:nvPicPr>
        <p:blipFill>
          <a:blip r:embed="rId2"/>
          <a:stretch>
            <a:fillRect/>
          </a:stretch>
        </p:blipFill>
        <p:spPr>
          <a:xfrm>
            <a:off x="2752183" y="905933"/>
            <a:ext cx="6719637" cy="5039728"/>
          </a:xfrm>
          <a:prstGeom prst="rect">
            <a:avLst/>
          </a:prstGeom>
        </p:spPr>
      </p:pic>
    </p:spTree>
    <p:extLst>
      <p:ext uri="{BB962C8B-B14F-4D97-AF65-F5344CB8AC3E}">
        <p14:creationId xmlns:p14="http://schemas.microsoft.com/office/powerpoint/2010/main" val="77803191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no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10;&#10;Description automatically generated with medium confidence">
            <a:extLst>
              <a:ext uri="{FF2B5EF4-FFF2-40B4-BE49-F238E27FC236}">
                <a16:creationId xmlns:a16="http://schemas.microsoft.com/office/drawing/2014/main" id="{735BFD82-429E-34FB-60AD-BEEC844CA9A6}"/>
              </a:ext>
            </a:extLst>
          </p:cNvPr>
          <p:cNvPicPr>
            <a:picLocks noChangeAspect="1"/>
          </p:cNvPicPr>
          <p:nvPr/>
        </p:nvPicPr>
        <p:blipFill>
          <a:blip r:embed="rId2"/>
          <a:stretch>
            <a:fillRect/>
          </a:stretch>
        </p:blipFill>
        <p:spPr>
          <a:xfrm>
            <a:off x="2512196" y="905933"/>
            <a:ext cx="7199611" cy="5039728"/>
          </a:xfrm>
          <a:prstGeom prst="rect">
            <a:avLst/>
          </a:prstGeom>
        </p:spPr>
      </p:pic>
    </p:spTree>
    <p:extLst>
      <p:ext uri="{BB962C8B-B14F-4D97-AF65-F5344CB8AC3E}">
        <p14:creationId xmlns:p14="http://schemas.microsoft.com/office/powerpoint/2010/main" val="330468981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DACCB-8D25-65F5-2B4A-F8EDBA7FEE2C}"/>
              </a:ext>
            </a:extLst>
          </p:cNvPr>
          <p:cNvSpPr>
            <a:spLocks noGrp="1"/>
          </p:cNvSpPr>
          <p:nvPr>
            <p:ph type="title"/>
          </p:nvPr>
        </p:nvSpPr>
        <p:spPr>
          <a:xfrm>
            <a:off x="595563" y="286603"/>
            <a:ext cx="10560117" cy="1450757"/>
          </a:xfrm>
        </p:spPr>
        <p:txBody>
          <a:bodyPr/>
          <a:lstStyle/>
          <a:p>
            <a:r>
              <a:rPr lang="en-US" dirty="0"/>
              <a:t>Looking At Our School (LAOS) 2022</a:t>
            </a:r>
            <a:endParaRPr lang="en-IE" dirty="0"/>
          </a:p>
        </p:txBody>
      </p:sp>
      <p:pic>
        <p:nvPicPr>
          <p:cNvPr id="5" name="Content Placeholder 4" descr="A picture containing text, businesscard, screenshot&#10;&#10;Description automatically generated">
            <a:extLst>
              <a:ext uri="{FF2B5EF4-FFF2-40B4-BE49-F238E27FC236}">
                <a16:creationId xmlns:a16="http://schemas.microsoft.com/office/drawing/2014/main" id="{AA6A2F22-F0EC-3E0A-AEDB-CBE17B7DF796}"/>
              </a:ext>
            </a:extLst>
          </p:cNvPr>
          <p:cNvPicPr>
            <a:picLocks noGrp="1" noChangeAspect="1"/>
          </p:cNvPicPr>
          <p:nvPr>
            <p:ph idx="1"/>
          </p:nvPr>
        </p:nvPicPr>
        <p:blipFill>
          <a:blip r:embed="rId2"/>
          <a:stretch>
            <a:fillRect/>
          </a:stretch>
        </p:blipFill>
        <p:spPr>
          <a:xfrm rot="928890">
            <a:off x="744456" y="2175933"/>
            <a:ext cx="2648961" cy="3760788"/>
          </a:xfrm>
        </p:spPr>
      </p:pic>
      <p:sp>
        <p:nvSpPr>
          <p:cNvPr id="6" name="TextBox 5">
            <a:extLst>
              <a:ext uri="{FF2B5EF4-FFF2-40B4-BE49-F238E27FC236}">
                <a16:creationId xmlns:a16="http://schemas.microsoft.com/office/drawing/2014/main" id="{A9265192-F762-6573-649C-0D1A173A9CFB}"/>
              </a:ext>
            </a:extLst>
          </p:cNvPr>
          <p:cNvSpPr txBox="1"/>
          <p:nvPr/>
        </p:nvSpPr>
        <p:spPr>
          <a:xfrm>
            <a:off x="4443307" y="2323253"/>
            <a:ext cx="7030720" cy="3657924"/>
          </a:xfrm>
          <a:prstGeom prst="rect">
            <a:avLst/>
          </a:prstGeom>
          <a:noFill/>
        </p:spPr>
        <p:txBody>
          <a:bodyPr wrap="square" rtlCol="0">
            <a:spAutoFit/>
          </a:bodyPr>
          <a:lstStyle/>
          <a:p>
            <a:r>
              <a:rPr lang="en-US" sz="2800" b="1" dirty="0"/>
              <a:t>Used by Boards of Management</a:t>
            </a:r>
          </a:p>
          <a:p>
            <a:endParaRPr lang="en-US" dirty="0"/>
          </a:p>
          <a:p>
            <a:pPr marL="285750" indent="-285750">
              <a:lnSpc>
                <a:spcPct val="150000"/>
              </a:lnSpc>
              <a:buFont typeface="Arial" panose="020B0604020202020204" pitchFamily="34" charset="0"/>
              <a:buChar char="•"/>
            </a:pPr>
            <a:r>
              <a:rPr lang="en-US" dirty="0"/>
              <a:t>School Self Evaluation and School Improvement Plan</a:t>
            </a:r>
          </a:p>
          <a:p>
            <a:pPr marL="285750" indent="-285750">
              <a:lnSpc>
                <a:spcPct val="150000"/>
              </a:lnSpc>
              <a:buFont typeface="Arial" panose="020B0604020202020204" pitchFamily="34" charset="0"/>
              <a:buChar char="•"/>
            </a:pPr>
            <a:r>
              <a:rPr lang="en-US" dirty="0"/>
              <a:t>Formulating Roles and Responsibilities for middle leadership positions</a:t>
            </a:r>
          </a:p>
          <a:p>
            <a:pPr marL="285750" indent="-285750">
              <a:lnSpc>
                <a:spcPct val="150000"/>
              </a:lnSpc>
              <a:buFont typeface="Arial" panose="020B0604020202020204" pitchFamily="34" charset="0"/>
              <a:buChar char="•"/>
            </a:pPr>
            <a:r>
              <a:rPr lang="en-US" dirty="0"/>
              <a:t>Appointment process for principal, deputy principal and assistant principal (AP1 and AP II)</a:t>
            </a:r>
          </a:p>
          <a:p>
            <a:pPr marL="285750" indent="-285750">
              <a:lnSpc>
                <a:spcPct val="150000"/>
              </a:lnSpc>
              <a:buFont typeface="Arial" panose="020B0604020202020204" pitchFamily="34" charset="0"/>
              <a:buChar char="•"/>
            </a:pPr>
            <a:r>
              <a:rPr lang="en-US" dirty="0"/>
              <a:t>Strategic Planning</a:t>
            </a:r>
          </a:p>
          <a:p>
            <a:pPr marL="285750" indent="-285750">
              <a:lnSpc>
                <a:spcPct val="150000"/>
              </a:lnSpc>
              <a:buFont typeface="Arial" panose="020B0604020202020204" pitchFamily="34" charset="0"/>
              <a:buChar char="•"/>
            </a:pPr>
            <a:r>
              <a:rPr lang="en-US" dirty="0"/>
              <a:t>Preparing for inspections</a:t>
            </a:r>
            <a:endParaRPr lang="en-IE" dirty="0"/>
          </a:p>
        </p:txBody>
      </p:sp>
    </p:spTree>
    <p:extLst>
      <p:ext uri="{BB962C8B-B14F-4D97-AF65-F5344CB8AC3E}">
        <p14:creationId xmlns:p14="http://schemas.microsoft.com/office/powerpoint/2010/main" val="720735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3998-C890-7D0F-0CC1-81640996BA2F}"/>
              </a:ext>
            </a:extLst>
          </p:cNvPr>
          <p:cNvSpPr>
            <a:spLocks noGrp="1"/>
          </p:cNvSpPr>
          <p:nvPr>
            <p:ph type="title"/>
          </p:nvPr>
        </p:nvSpPr>
        <p:spPr/>
        <p:txBody>
          <a:bodyPr/>
          <a:lstStyle/>
          <a:p>
            <a:r>
              <a:rPr lang="en-US" dirty="0"/>
              <a:t>What has changed?</a:t>
            </a:r>
            <a:endParaRPr lang="en-IE" dirty="0"/>
          </a:p>
        </p:txBody>
      </p:sp>
      <p:sp>
        <p:nvSpPr>
          <p:cNvPr id="3" name="Content Placeholder 2">
            <a:extLst>
              <a:ext uri="{FF2B5EF4-FFF2-40B4-BE49-F238E27FC236}">
                <a16:creationId xmlns:a16="http://schemas.microsoft.com/office/drawing/2014/main" id="{C3E40ACC-FB69-A70D-967E-48C8EA816EC2}"/>
              </a:ext>
            </a:extLst>
          </p:cNvPr>
          <p:cNvSpPr>
            <a:spLocks noGrp="1"/>
          </p:cNvSpPr>
          <p:nvPr>
            <p:ph idx="1"/>
          </p:nvPr>
        </p:nvSpPr>
        <p:spPr/>
        <p:txBody>
          <a:bodyPr>
            <a:normAutofit fontScale="85000" lnSpcReduction="10000"/>
          </a:bodyPr>
          <a:lstStyle/>
          <a:p>
            <a:r>
              <a:rPr lang="en-US" dirty="0"/>
              <a:t>The framework has been updated to reflect recent educational reform, thinking and developments in areas such as </a:t>
            </a:r>
          </a:p>
          <a:p>
            <a:r>
              <a:rPr lang="en-US" dirty="0"/>
              <a:t>1. Child safeguarding</a:t>
            </a:r>
          </a:p>
          <a:p>
            <a:r>
              <a:rPr lang="en-US" dirty="0"/>
              <a:t>2. Anti-bullying</a:t>
            </a:r>
          </a:p>
          <a:p>
            <a:r>
              <a:rPr lang="en-US" dirty="0"/>
              <a:t>3. Inclusion, student participation and parent participation</a:t>
            </a:r>
          </a:p>
          <a:p>
            <a:r>
              <a:rPr lang="en-US" dirty="0"/>
              <a:t>4. Education for sustainable development (ESD) </a:t>
            </a:r>
          </a:p>
          <a:p>
            <a:r>
              <a:rPr lang="en-US" dirty="0"/>
              <a:t>5. Support of student transitions, and </a:t>
            </a:r>
            <a:r>
              <a:rPr lang="en-US" dirty="0" err="1"/>
              <a:t>Cosán</a:t>
            </a:r>
            <a:r>
              <a:rPr lang="en-US" dirty="0"/>
              <a:t>, the national framework for teachers’ learning. </a:t>
            </a:r>
          </a:p>
          <a:p>
            <a:r>
              <a:rPr lang="en-US" dirty="0"/>
              <a:t>There are also strengthened references to aspects of learning and teaching that became all the more significant as schools responded to the needs of their students in the context of COVID-19. These aspects include digital competence, approaches to remote learning and teaching, the role of assessment and feedback in supporting progression in learning, and the development of students’ independent learning skills.</a:t>
            </a:r>
            <a:endParaRPr lang="en-IE" dirty="0"/>
          </a:p>
        </p:txBody>
      </p:sp>
    </p:spTree>
    <p:extLst>
      <p:ext uri="{BB962C8B-B14F-4D97-AF65-F5344CB8AC3E}">
        <p14:creationId xmlns:p14="http://schemas.microsoft.com/office/powerpoint/2010/main" val="688636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05AEFC-D361-198C-B444-6F9235BD01DB}"/>
              </a:ext>
            </a:extLst>
          </p:cNvPr>
          <p:cNvSpPr>
            <a:spLocks noGrp="1"/>
          </p:cNvSpPr>
          <p:nvPr>
            <p:ph type="title"/>
          </p:nvPr>
        </p:nvSpPr>
        <p:spPr>
          <a:xfrm>
            <a:off x="4580097" y="286603"/>
            <a:ext cx="7415387" cy="1450757"/>
          </a:xfrm>
        </p:spPr>
        <p:txBody>
          <a:bodyPr>
            <a:normAutofit fontScale="90000"/>
          </a:bodyPr>
          <a:lstStyle/>
          <a:p>
            <a:r>
              <a:rPr lang="en-US" dirty="0"/>
              <a:t>Changes from LAOS 2016 – emphasis on Sustainability</a:t>
            </a:r>
            <a:endParaRPr lang="en-IE" dirty="0"/>
          </a:p>
        </p:txBody>
      </p:sp>
      <p:pic>
        <p:nvPicPr>
          <p:cNvPr id="5" name="Picture 4" descr="A picture containing text, businesscard, screenshot&#10;&#10;Description automatically generated">
            <a:extLst>
              <a:ext uri="{FF2B5EF4-FFF2-40B4-BE49-F238E27FC236}">
                <a16:creationId xmlns:a16="http://schemas.microsoft.com/office/drawing/2014/main" id="{59610D7F-D1C8-C3D0-A597-BBE1C51F9287}"/>
              </a:ext>
            </a:extLst>
          </p:cNvPr>
          <p:cNvPicPr>
            <a:picLocks noChangeAspect="1"/>
          </p:cNvPicPr>
          <p:nvPr/>
        </p:nvPicPr>
        <p:blipFill rotWithShape="1">
          <a:blip r:embed="rId2"/>
          <a:srcRect t="1474" r="-3" b="-3"/>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7F72973-9BD3-5E29-0CDC-74FF8ADD9819}"/>
              </a:ext>
            </a:extLst>
          </p:cNvPr>
          <p:cNvSpPr>
            <a:spLocks noGrp="1"/>
          </p:cNvSpPr>
          <p:nvPr>
            <p:ph idx="1"/>
          </p:nvPr>
        </p:nvSpPr>
        <p:spPr>
          <a:xfrm>
            <a:off x="5172074" y="2108201"/>
            <a:ext cx="5983606" cy="3760891"/>
          </a:xfrm>
        </p:spPr>
        <p:txBody>
          <a:bodyPr>
            <a:normAutofit/>
          </a:bodyPr>
          <a:lstStyle/>
          <a:p>
            <a:pPr>
              <a:lnSpc>
                <a:spcPct val="100000"/>
              </a:lnSpc>
            </a:pPr>
            <a:r>
              <a:rPr lang="en-US" sz="1600" b="1" dirty="0"/>
              <a:t>SUSTAINABILITY</a:t>
            </a:r>
          </a:p>
          <a:p>
            <a:pPr>
              <a:lnSpc>
                <a:spcPct val="100000"/>
              </a:lnSpc>
            </a:pPr>
            <a:r>
              <a:rPr lang="en-GB" sz="1600" b="0" i="0" dirty="0">
                <a:effectLst/>
                <a:latin typeface="Open Sans" panose="020B0606030504020204" pitchFamily="34" charset="0"/>
              </a:rPr>
              <a:t>In </a:t>
            </a:r>
            <a:r>
              <a:rPr lang="en-GB" sz="1600" b="1" i="0" dirty="0">
                <a:effectLst/>
                <a:latin typeface="Open Sans" panose="020B0606030504020204" pitchFamily="34" charset="0"/>
              </a:rPr>
              <a:t>Learning &amp; Teaching</a:t>
            </a:r>
            <a:r>
              <a:rPr lang="en-GB" sz="1600" b="0" i="0" dirty="0">
                <a:effectLst/>
                <a:latin typeface="Open Sans" panose="020B0606030504020204" pitchFamily="34" charset="0"/>
              </a:rPr>
              <a:t> (Domain 1: Learner Outcomes), we see text which recognises students as “key contributors to our sustainable future”. Effective practice will be demonstrated through “environmental, social and economic issues and of active citizenship” enabling them to “act responsibly for a more sustainable world”.</a:t>
            </a:r>
            <a:br>
              <a:rPr lang="en-GB" sz="1600" dirty="0"/>
            </a:br>
            <a:br>
              <a:rPr lang="en-GB" sz="1600" dirty="0"/>
            </a:br>
            <a:r>
              <a:rPr lang="en-GB" sz="1600" b="0" i="0" dirty="0">
                <a:effectLst/>
                <a:latin typeface="Open Sans" panose="020B0606030504020204" pitchFamily="34" charset="0"/>
              </a:rPr>
              <a:t>In </a:t>
            </a:r>
            <a:r>
              <a:rPr lang="en-GB" sz="1600" b="1" i="0" dirty="0">
                <a:effectLst/>
                <a:latin typeface="Open Sans" panose="020B0606030504020204" pitchFamily="34" charset="0"/>
              </a:rPr>
              <a:t>Leadership &amp; Management </a:t>
            </a:r>
            <a:r>
              <a:rPr lang="en-GB" sz="1600" b="0" i="0" dirty="0">
                <a:effectLst/>
                <a:latin typeface="Open Sans" panose="020B0606030504020204" pitchFamily="34" charset="0"/>
              </a:rPr>
              <a:t>(Domain 2: Managing the Organisation) schools are encouraged to demonstrate how they value and promote “a commitment to sustainable development” and implement “practices and policies that embed the principles of sustainability in the daily routines of the school”.</a:t>
            </a:r>
            <a:endParaRPr lang="en-GB" sz="1600" dirty="0"/>
          </a:p>
        </p:txBody>
      </p:sp>
      <p:sp>
        <p:nvSpPr>
          <p:cNvPr id="14" name="Rectangle 1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5208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3E6A-2F6C-3B96-CE70-745D2C2A859A}"/>
              </a:ext>
            </a:extLst>
          </p:cNvPr>
          <p:cNvSpPr>
            <a:spLocks noGrp="1"/>
          </p:cNvSpPr>
          <p:nvPr>
            <p:ph type="title"/>
          </p:nvPr>
        </p:nvSpPr>
        <p:spPr/>
        <p:txBody>
          <a:bodyPr/>
          <a:lstStyle/>
          <a:p>
            <a:r>
              <a:rPr lang="en-IE" dirty="0"/>
              <a:t>WSE Questions - Training</a:t>
            </a:r>
          </a:p>
        </p:txBody>
      </p:sp>
      <p:sp>
        <p:nvSpPr>
          <p:cNvPr id="3" name="Content Placeholder 2">
            <a:extLst>
              <a:ext uri="{FF2B5EF4-FFF2-40B4-BE49-F238E27FC236}">
                <a16:creationId xmlns:a16="http://schemas.microsoft.com/office/drawing/2014/main" id="{4ED9FAAC-79DB-1E32-6C4B-DF13C74930C7}"/>
              </a:ext>
            </a:extLst>
          </p:cNvPr>
          <p:cNvSpPr>
            <a:spLocks noGrp="1"/>
          </p:cNvSpPr>
          <p:nvPr>
            <p:ph idx="1"/>
          </p:nvPr>
        </p:nvSpPr>
        <p:spPr/>
        <p:txBody>
          <a:bodyPr>
            <a:normAutofit fontScale="47500" lnSpcReduction="20000"/>
          </a:bodyPr>
          <a:lstStyle/>
          <a:p>
            <a:pPr marL="342900" lvl="0" indent="-342900">
              <a:lnSpc>
                <a:spcPct val="150000"/>
              </a:lnSpc>
              <a:buFont typeface="+mj-lt"/>
              <a:buAutoNum type="arabicPeriod"/>
            </a:pPr>
            <a:r>
              <a:rPr lang="en-GB" sz="2300" dirty="0">
                <a:effectLst/>
                <a:latin typeface="Calibri" panose="020F0502020204030204" pitchFamily="34" charset="0"/>
                <a:ea typeface="Calibri" panose="020F0502020204030204" pitchFamily="34" charset="0"/>
                <a:cs typeface="Times New Roman" panose="02020603050405020304" pitchFamily="18" charset="0"/>
              </a:rPr>
              <a:t>How do you see your role on this board? What do you bring to it?</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en-GB" sz="2300" dirty="0">
                <a:effectLst/>
                <a:latin typeface="Calibri" panose="020F0502020204030204" pitchFamily="34" charset="0"/>
                <a:ea typeface="Calibri" panose="020F0502020204030204" pitchFamily="34" charset="0"/>
                <a:cs typeface="Times New Roman" panose="02020603050405020304" pitchFamily="18" charset="0"/>
              </a:rPr>
              <a:t>What training have you received – new members and more experienced? </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en-GB" sz="2300" dirty="0">
                <a:effectLst/>
                <a:latin typeface="Calibri" panose="020F0502020204030204" pitchFamily="34" charset="0"/>
                <a:ea typeface="Calibri" panose="020F0502020204030204" pitchFamily="34" charset="0"/>
                <a:cs typeface="Times New Roman" panose="02020603050405020304" pitchFamily="18" charset="0"/>
              </a:rPr>
              <a:t>How have you been supported in your work and by whom?</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en-GB" sz="2300" dirty="0">
                <a:effectLst/>
                <a:latin typeface="Calibri" panose="020F0502020204030204" pitchFamily="34" charset="0"/>
                <a:ea typeface="Calibri" panose="020F0502020204030204" pitchFamily="34" charset="0"/>
                <a:cs typeface="Times New Roman" panose="02020603050405020304" pitchFamily="18" charset="0"/>
              </a:rPr>
              <a:t>What Child Protection training have you received as board members?</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en-GB" sz="2300" dirty="0">
                <a:effectLst/>
                <a:latin typeface="Calibri" panose="020F0502020204030204" pitchFamily="34" charset="0"/>
                <a:ea typeface="Calibri" panose="020F0502020204030204" pitchFamily="34" charset="0"/>
                <a:cs typeface="Times New Roman" panose="02020603050405020304" pitchFamily="18" charset="0"/>
              </a:rPr>
              <a:t>What training has the Deputy DLP received? How has the board ensured the Deputy DLP is kept in the loop regarding role and responsibilities?</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en-GB" sz="2300" dirty="0">
                <a:effectLst/>
                <a:latin typeface="Calibri" panose="020F0502020204030204" pitchFamily="34" charset="0"/>
                <a:ea typeface="Calibri" panose="020F0502020204030204" pitchFamily="34" charset="0"/>
                <a:cs typeface="Times New Roman" panose="02020603050405020304" pitchFamily="18" charset="0"/>
              </a:rPr>
              <a:t>Tell us about the staff training in relation to Child Protection and how do new staff get training when they arrive at the start of the year and during the year?</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en-GB" sz="2300" dirty="0">
                <a:effectLst/>
                <a:latin typeface="Calibri" panose="020F0502020204030204" pitchFamily="34" charset="0"/>
                <a:ea typeface="Calibri" panose="020F0502020204030204" pitchFamily="34" charset="0"/>
                <a:cs typeface="Times New Roman" panose="02020603050405020304" pitchFamily="18" charset="0"/>
              </a:rPr>
              <a:t>I see that the BOM Agreed Reports are published on the website. What measures are in place to ensure enough information is shared and not too much is shared?</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pPr>
            <a:r>
              <a:rPr lang="en-GB" sz="2300" dirty="0">
                <a:effectLst/>
                <a:latin typeface="Calibri" panose="020F0502020204030204" pitchFamily="34" charset="0"/>
                <a:ea typeface="Calibri" panose="020F0502020204030204" pitchFamily="34" charset="0"/>
                <a:cs typeface="Times New Roman" panose="02020603050405020304" pitchFamily="18" charset="0"/>
              </a:rPr>
              <a:t>I notice you have ‘zero reports’ down for the CPOR in the last five Agreed Reports. Is this necessary – should you just state that the CPOR was presented as you may feel you’ll have to provide a different number when there is an issue and this may disclose more information than is necessary?</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4141856549"/>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3EEFF0-FB57-4CB4-8BFC-DF397689E2ED}">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A3F7EDC-E5B4-4BBC-9D2A-CBE6D46C37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{B72FD720-01FE-4C40-BA37-C1E423604709}tf22712842_win32</Template>
  <TotalTime>1517</TotalTime>
  <Words>1153</Words>
  <Application>Microsoft Office PowerPoint</Application>
  <PresentationFormat>Widescreen</PresentationFormat>
  <Paragraphs>116</Paragraphs>
  <Slides>16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Bookman Old Style</vt:lpstr>
      <vt:lpstr>Calibri</vt:lpstr>
      <vt:lpstr>Calibri Light</vt:lpstr>
      <vt:lpstr>CharterITC</vt:lpstr>
      <vt:lpstr>Franklin Gothic Book</vt:lpstr>
      <vt:lpstr>Open Sans</vt:lpstr>
      <vt:lpstr>1_RetrospectVTI</vt:lpstr>
      <vt:lpstr>Office Theme</vt:lpstr>
      <vt:lpstr>Chairperson of Board of Management</vt:lpstr>
      <vt:lpstr>Reflection</vt:lpstr>
      <vt:lpstr>PowerPoint Presentation</vt:lpstr>
      <vt:lpstr>PowerPoint Presentation</vt:lpstr>
      <vt:lpstr>PowerPoint Presentation</vt:lpstr>
      <vt:lpstr>Looking At Our School (LAOS) 2022</vt:lpstr>
      <vt:lpstr>What has changed?</vt:lpstr>
      <vt:lpstr>Changes from LAOS 2016 – emphasis on Sustainability</vt:lpstr>
      <vt:lpstr>WSE Questions - Training</vt:lpstr>
      <vt:lpstr>WSE Questions – Whole School Guidance Plan</vt:lpstr>
      <vt:lpstr>WSE Questions - Planning</vt:lpstr>
      <vt:lpstr>WSE Questions - Other</vt:lpstr>
      <vt:lpstr>Internal Communications: Rationale…Is the message getting out there?</vt:lpstr>
      <vt:lpstr>PowerPoint Presentation</vt:lpstr>
      <vt:lpstr>Structure Set up for Increased Communications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Chairperson of Board of Management</dc:title>
  <dc:creator>Leo Hogan</dc:creator>
  <cp:lastModifiedBy>Leo Hogan</cp:lastModifiedBy>
  <cp:revision>10</cp:revision>
  <dcterms:created xsi:type="dcterms:W3CDTF">2023-02-17T08:21:21Z</dcterms:created>
  <dcterms:modified xsi:type="dcterms:W3CDTF">2023-02-21T15:03:12Z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