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Rubik" panose="020B0604020202020204" charset="-79"/>
      <p:regular r:id="rId26"/>
      <p:bold r:id="rId27"/>
      <p:italic r:id="rId28"/>
      <p:boldItalic r:id="rId29"/>
    </p:embeddedFont>
    <p:embeddedFont>
      <p:font typeface="Fira Sans" panose="020B0604020202020204" charset="0"/>
      <p:regular r:id="rId30"/>
      <p:bold r:id="rId31"/>
      <p:italic r:id="rId32"/>
      <p:boldItalic r:id="rId33"/>
    </p:embeddedFont>
    <p:embeddedFont>
      <p:font typeface="Bricolage Grotesque" panose="020B0604020202020204" charset="0"/>
      <p:regular r:id="rId34"/>
      <p:bold r:id="rId35"/>
    </p:embeddedFont>
    <p:embeddedFont>
      <p:font typeface="Raleway" panose="020B0604020202020204" charset="0"/>
      <p:regular r:id="rId36"/>
      <p:bold r:id="rId37"/>
      <p:italic r:id="rId38"/>
      <p:boldItalic r:id="rId39"/>
    </p:embeddedFont>
    <p:embeddedFont>
      <p:font typeface="Work Sans" panose="020B0604020202020204" charset="0"/>
      <p:regular r:id="rId40"/>
      <p:bold r:id="rId41"/>
      <p:italic r:id="rId42"/>
      <p:boldItalic r:id="rId43"/>
    </p:embeddedFont>
    <p:embeddedFont>
      <p:font typeface="Rubik Medium" panose="020B0604020202020204" charset="-79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84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00491f53b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00491f53b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07fc4c2a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07fc4c2a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1d838b627_4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e1d838b627_4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00491f53b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00491f53b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e1d838b627_4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e1d838b627_4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07fc4c2a3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07fc4c2a3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00491f53b0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00491f53b0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00491f53b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00491f53b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00491f53b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00491f53b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04960d9ca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04960d9ca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001cee63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001cee63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00d81bc04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00d81bc04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01cee630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001cee630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00491f53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00491f53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00d81bc04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00d81bc04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00491f53b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00491f53b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400875" y="2672288"/>
            <a:ext cx="4029900" cy="19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"/>
              <a:buNone/>
              <a:defRPr sz="5200">
                <a:latin typeface="Rubik"/>
                <a:ea typeface="Rubik"/>
                <a:cs typeface="Rubik"/>
                <a:sym typeface="Rubi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"/>
              <a:buNone/>
              <a:defRPr sz="5200">
                <a:solidFill>
                  <a:srgbClr val="191919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"/>
              <a:buNone/>
              <a:defRPr sz="5200">
                <a:solidFill>
                  <a:srgbClr val="191919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"/>
              <a:buNone/>
              <a:defRPr sz="5200">
                <a:solidFill>
                  <a:srgbClr val="191919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"/>
              <a:buNone/>
              <a:defRPr sz="5200">
                <a:solidFill>
                  <a:srgbClr val="191919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"/>
              <a:buNone/>
              <a:defRPr sz="5200">
                <a:solidFill>
                  <a:srgbClr val="191919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"/>
              <a:buNone/>
              <a:defRPr sz="5200">
                <a:solidFill>
                  <a:srgbClr val="191919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"/>
              <a:buNone/>
              <a:defRPr sz="5200">
                <a:solidFill>
                  <a:srgbClr val="191919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"/>
              <a:buNone/>
              <a:defRPr sz="5200">
                <a:solidFill>
                  <a:srgbClr val="191919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164875" y="1873338"/>
            <a:ext cx="2265900" cy="69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None/>
              <a:defRPr sz="1800">
                <a:latin typeface="Fira Sans"/>
                <a:ea typeface="Fira Sans"/>
                <a:cs typeface="Fira Sans"/>
                <a:sym typeface="Fira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None/>
              <a:defRPr sz="1800">
                <a:latin typeface="Fira Sans"/>
                <a:ea typeface="Fira Sans"/>
                <a:cs typeface="Fira Sans"/>
                <a:sym typeface="Fira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None/>
              <a:defRPr sz="1800">
                <a:latin typeface="Fira Sans"/>
                <a:ea typeface="Fira Sans"/>
                <a:cs typeface="Fira Sans"/>
                <a:sym typeface="Fira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None/>
              <a:defRPr sz="1800">
                <a:latin typeface="Fira Sans"/>
                <a:ea typeface="Fira Sans"/>
                <a:cs typeface="Fira Sans"/>
                <a:sym typeface="Fira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None/>
              <a:defRPr sz="1800">
                <a:latin typeface="Fira Sans"/>
                <a:ea typeface="Fira Sans"/>
                <a:cs typeface="Fira Sans"/>
                <a:sym typeface="Fira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None/>
              <a:defRPr sz="1800">
                <a:latin typeface="Fira Sans"/>
                <a:ea typeface="Fira Sans"/>
                <a:cs typeface="Fira Sans"/>
                <a:sym typeface="Fira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None/>
              <a:defRPr sz="1800">
                <a:latin typeface="Fira Sans"/>
                <a:ea typeface="Fira Sans"/>
                <a:cs typeface="Fira Sans"/>
                <a:sym typeface="Fira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None/>
              <a:defRPr sz="1800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457200" y="457200"/>
            <a:ext cx="3717000" cy="3717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4075550" y="3095904"/>
            <a:ext cx="4355100" cy="10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1"/>
          </p:nvPr>
        </p:nvSpPr>
        <p:spPr>
          <a:xfrm>
            <a:off x="4075675" y="4131500"/>
            <a:ext cx="4355100" cy="47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1"/>
          <p:cNvSpPr>
            <a:spLocks noGrp="1"/>
          </p:cNvSpPr>
          <p:nvPr>
            <p:ph type="pic" idx="2"/>
          </p:nvPr>
        </p:nvSpPr>
        <p:spPr>
          <a:xfrm>
            <a:off x="457200" y="457200"/>
            <a:ext cx="3907200" cy="3907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1" name="Google Shape;81;p11"/>
          <p:cNvSpPr/>
          <p:nvPr/>
        </p:nvSpPr>
        <p:spPr>
          <a:xfrm>
            <a:off x="8207850" y="699150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5492925" y="2474025"/>
            <a:ext cx="2791200" cy="10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-425450" y="4673450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88" name="Google Shape;88;p13"/>
          <p:cNvGrpSpPr/>
          <p:nvPr/>
        </p:nvGrpSpPr>
        <p:grpSpPr>
          <a:xfrm>
            <a:off x="1278300" y="-588725"/>
            <a:ext cx="8926700" cy="3456775"/>
            <a:chOff x="1278300" y="-588725"/>
            <a:chExt cx="8926700" cy="3456775"/>
          </a:xfrm>
        </p:grpSpPr>
        <p:sp>
          <p:nvSpPr>
            <p:cNvPr id="89" name="Google Shape;89;p13"/>
            <p:cNvSpPr/>
            <p:nvPr/>
          </p:nvSpPr>
          <p:spPr>
            <a:xfrm>
              <a:off x="8563100" y="122615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1278300" y="-588725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91" name="Google Shape;91;p1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10800000" flipH="1">
            <a:off x="4061153" y="3941325"/>
            <a:ext cx="3674874" cy="367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-1285750" y="1969575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6" name="Google Shape;96;p14"/>
          <p:cNvGrpSpPr/>
          <p:nvPr/>
        </p:nvGrpSpPr>
        <p:grpSpPr>
          <a:xfrm>
            <a:off x="4476575" y="-1178600"/>
            <a:ext cx="2762125" cy="6919000"/>
            <a:chOff x="4476575" y="-1178600"/>
            <a:chExt cx="2762125" cy="6919000"/>
          </a:xfrm>
        </p:grpSpPr>
        <p:sp>
          <p:nvSpPr>
            <p:cNvPr id="97" name="Google Shape;97;p14"/>
            <p:cNvSpPr/>
            <p:nvPr/>
          </p:nvSpPr>
          <p:spPr>
            <a:xfrm>
              <a:off x="4476575" y="-117860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6332700" y="4834400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99" name="Google Shape;99;p1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446054">
            <a:off x="7331898" y="-625578"/>
            <a:ext cx="3334328" cy="3334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-5400000">
            <a:off x="2121978" y="4023275"/>
            <a:ext cx="3878773" cy="38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8135363" y="3928013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5" name="Google Shape;105;p15"/>
          <p:cNvGrpSpPr/>
          <p:nvPr/>
        </p:nvGrpSpPr>
        <p:grpSpPr>
          <a:xfrm>
            <a:off x="-1318600" y="-551625"/>
            <a:ext cx="9501050" cy="2374325"/>
            <a:chOff x="-1318600" y="-551625"/>
            <a:chExt cx="9501050" cy="2374325"/>
          </a:xfrm>
        </p:grpSpPr>
        <p:sp>
          <p:nvSpPr>
            <p:cNvPr id="106" name="Google Shape;106;p15"/>
            <p:cNvSpPr/>
            <p:nvPr/>
          </p:nvSpPr>
          <p:spPr>
            <a:xfrm>
              <a:off x="-1318600" y="18080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7276450" y="-551625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BODY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3858900" cy="3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Darker Grotesque SemiBold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3858900" cy="3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arker Grotesque SemiBold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grpSp>
        <p:nvGrpSpPr>
          <p:cNvPr id="113" name="Google Shape;113;p16"/>
          <p:cNvGrpSpPr/>
          <p:nvPr/>
        </p:nvGrpSpPr>
        <p:grpSpPr>
          <a:xfrm>
            <a:off x="-1081225" y="1017725"/>
            <a:ext cx="10678225" cy="2087425"/>
            <a:chOff x="-1081225" y="1017725"/>
            <a:chExt cx="10678225" cy="2087425"/>
          </a:xfrm>
        </p:grpSpPr>
        <p:sp>
          <p:nvSpPr>
            <p:cNvPr id="114" name="Google Shape;114;p16"/>
            <p:cNvSpPr/>
            <p:nvPr/>
          </p:nvSpPr>
          <p:spPr>
            <a:xfrm>
              <a:off x="-1081225" y="146325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8691000" y="1017725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1015250" y="2169350"/>
            <a:ext cx="2641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2"/>
          </p:nvPr>
        </p:nvSpPr>
        <p:spPr>
          <a:xfrm>
            <a:off x="3251100" y="3616126"/>
            <a:ext cx="2641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3"/>
          </p:nvPr>
        </p:nvSpPr>
        <p:spPr>
          <a:xfrm>
            <a:off x="5486950" y="2169350"/>
            <a:ext cx="2641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4"/>
          </p:nvPr>
        </p:nvSpPr>
        <p:spPr>
          <a:xfrm>
            <a:off x="1015250" y="1807225"/>
            <a:ext cx="26418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5"/>
          </p:nvPr>
        </p:nvSpPr>
        <p:spPr>
          <a:xfrm>
            <a:off x="5486950" y="1807225"/>
            <a:ext cx="26418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6"/>
          </p:nvPr>
        </p:nvSpPr>
        <p:spPr>
          <a:xfrm>
            <a:off x="3251100" y="3245400"/>
            <a:ext cx="26418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grpSp>
        <p:nvGrpSpPr>
          <p:cNvPr id="125" name="Google Shape;125;p17"/>
          <p:cNvGrpSpPr/>
          <p:nvPr/>
        </p:nvGrpSpPr>
        <p:grpSpPr>
          <a:xfrm>
            <a:off x="-1448029" y="2571747"/>
            <a:ext cx="12095539" cy="4648210"/>
            <a:chOff x="-1448029" y="2571747"/>
            <a:chExt cx="12095539" cy="4648210"/>
          </a:xfrm>
        </p:grpSpPr>
        <p:pic>
          <p:nvPicPr>
            <p:cNvPr id="126" name="Google Shape;126;p17"/>
            <p:cNvPicPr preferRelativeResize="0"/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 rot="-10399938">
              <a:off x="-1247110" y="3344162"/>
              <a:ext cx="3674877" cy="3674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7"/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-10591552" flipH="1">
              <a:off x="7215222" y="2669710"/>
              <a:ext cx="3334325" cy="3334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17"/>
          <p:cNvSpPr/>
          <p:nvPr/>
        </p:nvSpPr>
        <p:spPr>
          <a:xfrm>
            <a:off x="-928675" y="1501350"/>
            <a:ext cx="1641900" cy="1641900"/>
          </a:xfrm>
          <a:prstGeom prst="ellipse">
            <a:avLst/>
          </a:prstGeom>
          <a:solidFill>
            <a:srgbClr val="578AB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664650" y="2126366"/>
            <a:ext cx="243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2"/>
          </p:nvPr>
        </p:nvSpPr>
        <p:spPr>
          <a:xfrm>
            <a:off x="5042950" y="2126366"/>
            <a:ext cx="243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3"/>
          </p:nvPr>
        </p:nvSpPr>
        <p:spPr>
          <a:xfrm>
            <a:off x="1664650" y="4017144"/>
            <a:ext cx="243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4"/>
          </p:nvPr>
        </p:nvSpPr>
        <p:spPr>
          <a:xfrm>
            <a:off x="5042950" y="4017144"/>
            <a:ext cx="243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 idx="5" hasCustomPrompt="1"/>
          </p:nvPr>
        </p:nvSpPr>
        <p:spPr>
          <a:xfrm>
            <a:off x="2516100" y="1248740"/>
            <a:ext cx="7335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" name="Google Shape;137;p18"/>
          <p:cNvSpPr txBox="1">
            <a:spLocks noGrp="1"/>
          </p:cNvSpPr>
          <p:nvPr>
            <p:ph type="title" idx="6" hasCustomPrompt="1"/>
          </p:nvPr>
        </p:nvSpPr>
        <p:spPr>
          <a:xfrm>
            <a:off x="2517100" y="3065716"/>
            <a:ext cx="7314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8"/>
          <p:cNvSpPr txBox="1">
            <a:spLocks noGrp="1"/>
          </p:cNvSpPr>
          <p:nvPr>
            <p:ph type="title" idx="7" hasCustomPrompt="1"/>
          </p:nvPr>
        </p:nvSpPr>
        <p:spPr>
          <a:xfrm>
            <a:off x="5895400" y="1168240"/>
            <a:ext cx="7314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 idx="8" hasCustomPrompt="1"/>
          </p:nvPr>
        </p:nvSpPr>
        <p:spPr>
          <a:xfrm>
            <a:off x="5895400" y="3065717"/>
            <a:ext cx="7314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9"/>
          </p:nvPr>
        </p:nvSpPr>
        <p:spPr>
          <a:xfrm>
            <a:off x="1551900" y="1869416"/>
            <a:ext cx="26619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13"/>
          </p:nvPr>
        </p:nvSpPr>
        <p:spPr>
          <a:xfrm>
            <a:off x="1551900" y="3760319"/>
            <a:ext cx="26619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4"/>
          </p:nvPr>
        </p:nvSpPr>
        <p:spPr>
          <a:xfrm>
            <a:off x="4930150" y="1869416"/>
            <a:ext cx="26619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5"/>
          </p:nvPr>
        </p:nvSpPr>
        <p:spPr>
          <a:xfrm>
            <a:off x="4930150" y="3760319"/>
            <a:ext cx="26619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-1285750" y="1969575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145" name="Google Shape;145;p18"/>
          <p:cNvGrpSpPr/>
          <p:nvPr/>
        </p:nvGrpSpPr>
        <p:grpSpPr>
          <a:xfrm>
            <a:off x="4476575" y="-1178600"/>
            <a:ext cx="2762125" cy="6919000"/>
            <a:chOff x="4476575" y="-1178600"/>
            <a:chExt cx="2762125" cy="6919000"/>
          </a:xfrm>
        </p:grpSpPr>
        <p:sp>
          <p:nvSpPr>
            <p:cNvPr id="146" name="Google Shape;146;p18"/>
            <p:cNvSpPr/>
            <p:nvPr/>
          </p:nvSpPr>
          <p:spPr>
            <a:xfrm>
              <a:off x="4476575" y="-117860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6332700" y="4834400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148" name="Google Shape;148;p18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369295">
            <a:off x="7234221" y="-616052"/>
            <a:ext cx="3334328" cy="3334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19"/>
          <p:cNvGrpSpPr/>
          <p:nvPr/>
        </p:nvGrpSpPr>
        <p:grpSpPr>
          <a:xfrm>
            <a:off x="4634575" y="1151875"/>
            <a:ext cx="4970075" cy="5094013"/>
            <a:chOff x="4634575" y="1151875"/>
            <a:chExt cx="4970075" cy="5094013"/>
          </a:xfrm>
        </p:grpSpPr>
        <p:sp>
          <p:nvSpPr>
            <p:cNvPr id="152" name="Google Shape;152;p19"/>
            <p:cNvSpPr/>
            <p:nvPr/>
          </p:nvSpPr>
          <p:spPr>
            <a:xfrm>
              <a:off x="4634575" y="4603988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8698650" y="1151875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154" name="Google Shape;154;p19"/>
          <p:cNvSpPr txBox="1">
            <a:spLocks noGrp="1"/>
          </p:cNvSpPr>
          <p:nvPr>
            <p:ph type="subTitle" idx="1"/>
          </p:nvPr>
        </p:nvSpPr>
        <p:spPr>
          <a:xfrm>
            <a:off x="709100" y="2057875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2"/>
          </p:nvPr>
        </p:nvSpPr>
        <p:spPr>
          <a:xfrm>
            <a:off x="3381446" y="2057875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3"/>
          </p:nvPr>
        </p:nvSpPr>
        <p:spPr>
          <a:xfrm>
            <a:off x="709100" y="3719875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4"/>
          </p:nvPr>
        </p:nvSpPr>
        <p:spPr>
          <a:xfrm>
            <a:off x="3381449" y="3719875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5"/>
          </p:nvPr>
        </p:nvSpPr>
        <p:spPr>
          <a:xfrm>
            <a:off x="6053797" y="2057875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6"/>
          </p:nvPr>
        </p:nvSpPr>
        <p:spPr>
          <a:xfrm>
            <a:off x="6053797" y="3719875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709104" y="1742225"/>
            <a:ext cx="2381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3381447" y="1742225"/>
            <a:ext cx="2381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subTitle" idx="9"/>
          </p:nvPr>
        </p:nvSpPr>
        <p:spPr>
          <a:xfrm>
            <a:off x="6053796" y="1742225"/>
            <a:ext cx="2381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ubTitle" idx="13"/>
          </p:nvPr>
        </p:nvSpPr>
        <p:spPr>
          <a:xfrm>
            <a:off x="709104" y="3404275"/>
            <a:ext cx="2381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subTitle" idx="14"/>
          </p:nvPr>
        </p:nvSpPr>
        <p:spPr>
          <a:xfrm>
            <a:off x="3381453" y="3404275"/>
            <a:ext cx="2381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subTitle" idx="15"/>
          </p:nvPr>
        </p:nvSpPr>
        <p:spPr>
          <a:xfrm>
            <a:off x="6053801" y="3404275"/>
            <a:ext cx="23811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"/>
              <a:buNone/>
              <a:defRPr sz="2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67" name="Google Shape;167;p19"/>
          <p:cNvSpPr/>
          <p:nvPr/>
        </p:nvSpPr>
        <p:spPr>
          <a:xfrm>
            <a:off x="1121650" y="-1427575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168" name="Google Shape;168;p19"/>
          <p:cNvGrpSpPr/>
          <p:nvPr/>
        </p:nvGrpSpPr>
        <p:grpSpPr>
          <a:xfrm>
            <a:off x="-483382" y="-3027306"/>
            <a:ext cx="7671884" cy="10891106"/>
            <a:chOff x="-483382" y="-3027306"/>
            <a:chExt cx="7671884" cy="10891106"/>
          </a:xfrm>
        </p:grpSpPr>
        <p:pic>
          <p:nvPicPr>
            <p:cNvPr id="169" name="Google Shape;169;p19"/>
            <p:cNvPicPr preferRelativeResize="0"/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3309728" y="3985050"/>
              <a:ext cx="3878773" cy="387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9"/>
            <p:cNvPicPr preferRelativeResize="0"/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 rot="5888520">
              <a:off x="-228273" y="-2772175"/>
              <a:ext cx="3878774" cy="38787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>
            <a:spLocks noGrp="1"/>
          </p:cNvSpPr>
          <p:nvPr>
            <p:ph type="title" hasCustomPrompt="1"/>
          </p:nvPr>
        </p:nvSpPr>
        <p:spPr>
          <a:xfrm>
            <a:off x="713225" y="712251"/>
            <a:ext cx="4168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1"/>
          </p:nvPr>
        </p:nvSpPr>
        <p:spPr>
          <a:xfrm>
            <a:off x="713225" y="1390933"/>
            <a:ext cx="4168200" cy="30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3443346"/>
            <a:ext cx="4168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76" name="Google Shape;176;p20"/>
          <p:cNvSpPr txBox="1">
            <a:spLocks noGrp="1"/>
          </p:cNvSpPr>
          <p:nvPr>
            <p:ph type="subTitle" idx="3"/>
          </p:nvPr>
        </p:nvSpPr>
        <p:spPr>
          <a:xfrm>
            <a:off x="713225" y="4121949"/>
            <a:ext cx="4168200" cy="30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"/>
          <p:cNvSpPr>
            <a:spLocks noGrp="1"/>
          </p:cNvSpPr>
          <p:nvPr>
            <p:ph type="pic" idx="4"/>
          </p:nvPr>
        </p:nvSpPr>
        <p:spPr>
          <a:xfrm>
            <a:off x="5043000" y="749850"/>
            <a:ext cx="3643800" cy="3643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8" name="Google Shape;178;p20"/>
          <p:cNvSpPr/>
          <p:nvPr/>
        </p:nvSpPr>
        <p:spPr>
          <a:xfrm>
            <a:off x="-425450" y="4673450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1278300" y="-588725"/>
            <a:ext cx="906000" cy="906000"/>
          </a:xfrm>
          <a:prstGeom prst="ellipse">
            <a:avLst/>
          </a:prstGeom>
          <a:solidFill>
            <a:srgbClr val="82E7C8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57660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3287900"/>
            <a:ext cx="1268400" cy="131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13225" y="1381300"/>
            <a:ext cx="43422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>
            <a:spLocks noGrp="1"/>
          </p:cNvSpPr>
          <p:nvPr>
            <p:ph type="pic" idx="3"/>
          </p:nvPr>
        </p:nvSpPr>
        <p:spPr>
          <a:xfrm>
            <a:off x="5669400" y="1668900"/>
            <a:ext cx="3017400" cy="3017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-857075" y="4332800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8691000" y="1165450"/>
            <a:ext cx="906000" cy="906000"/>
          </a:xfrm>
          <a:prstGeom prst="ellipse">
            <a:avLst/>
          </a:prstGeom>
          <a:solidFill>
            <a:srgbClr val="82E7C8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 txBox="1">
            <a:spLocks noGrp="1"/>
          </p:cNvSpPr>
          <p:nvPr>
            <p:ph type="title"/>
          </p:nvPr>
        </p:nvSpPr>
        <p:spPr>
          <a:xfrm>
            <a:off x="4606970" y="540000"/>
            <a:ext cx="38238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1"/>
          </p:nvPr>
        </p:nvSpPr>
        <p:spPr>
          <a:xfrm>
            <a:off x="4606937" y="1460450"/>
            <a:ext cx="3823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1"/>
          <p:cNvSpPr>
            <a:spLocks noGrp="1"/>
          </p:cNvSpPr>
          <p:nvPr>
            <p:ph type="pic" idx="2"/>
          </p:nvPr>
        </p:nvSpPr>
        <p:spPr>
          <a:xfrm>
            <a:off x="457200" y="745500"/>
            <a:ext cx="3940800" cy="39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5" name="Google Shape;185;p21"/>
          <p:cNvSpPr txBox="1"/>
          <p:nvPr/>
        </p:nvSpPr>
        <p:spPr>
          <a:xfrm>
            <a:off x="4606975" y="3509500"/>
            <a:ext cx="38238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Fira Sans"/>
                <a:ea typeface="Fira Sans"/>
                <a:cs typeface="Fira Sans"/>
                <a:sym typeface="Fira Sans"/>
                <a:hlinkClick r:id="rId3"/>
              </a:rPr>
              <a:t>Slidesgo</a:t>
            </a: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200" b="1" u="sng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6" name="Google Shape;186;p21"/>
          <p:cNvSpPr/>
          <p:nvPr/>
        </p:nvSpPr>
        <p:spPr>
          <a:xfrm>
            <a:off x="8665175" y="1635450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-476425" y="-1101900"/>
            <a:ext cx="1641900" cy="1641900"/>
          </a:xfrm>
          <a:prstGeom prst="ellipse">
            <a:avLst/>
          </a:prstGeom>
          <a:solidFill>
            <a:srgbClr val="578AB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/>
          <p:nvPr/>
        </p:nvSpPr>
        <p:spPr>
          <a:xfrm>
            <a:off x="-1285750" y="1969575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191" name="Google Shape;191;p22"/>
          <p:cNvGrpSpPr/>
          <p:nvPr/>
        </p:nvGrpSpPr>
        <p:grpSpPr>
          <a:xfrm>
            <a:off x="6926425" y="-1102400"/>
            <a:ext cx="2547900" cy="2547900"/>
            <a:chOff x="6926425" y="-1102400"/>
            <a:chExt cx="2547900" cy="2547900"/>
          </a:xfrm>
        </p:grpSpPr>
        <p:sp>
          <p:nvSpPr>
            <p:cNvPr id="192" name="Google Shape;192;p22"/>
            <p:cNvSpPr/>
            <p:nvPr/>
          </p:nvSpPr>
          <p:spPr>
            <a:xfrm>
              <a:off x="6926425" y="-110240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193" name="Google Shape;193;p22"/>
            <p:cNvSpPr/>
            <p:nvPr/>
          </p:nvSpPr>
          <p:spPr>
            <a:xfrm>
              <a:off x="8568325" y="539500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194" name="Google Shape;194;p2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037688" y="3013950"/>
            <a:ext cx="3068576" cy="306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2700000">
            <a:off x="-771198" y="2738526"/>
            <a:ext cx="3180247" cy="318024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3"/>
          <p:cNvSpPr/>
          <p:nvPr/>
        </p:nvSpPr>
        <p:spPr>
          <a:xfrm>
            <a:off x="-833425" y="2920575"/>
            <a:ext cx="1641900" cy="1641900"/>
          </a:xfrm>
          <a:prstGeom prst="ellipse">
            <a:avLst/>
          </a:prstGeom>
          <a:solidFill>
            <a:srgbClr val="578AB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24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206" name="Google Shape;206;p2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2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42" name="Google Shape;242;p2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7" name="Google Shape;277;p24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24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_POINT_2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5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5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5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" name="Google Shape;286;p25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287" name="Google Shape;287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2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323" name="Google Shape;323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8" name="Google Shape;358;p2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5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0" name="Google Shape;360;p25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3">
  <p:cSld name="MAIN_POINT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6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6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6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6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26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368" name="Google Shape;368;p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26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04" name="Google Shape;404;p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9" name="Google Shape;439;p26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6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1" name="Google Shape;441;p26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-1285750" y="1969575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26" name="Google Shape;26;p4"/>
          <p:cNvGrpSpPr/>
          <p:nvPr/>
        </p:nvGrpSpPr>
        <p:grpSpPr>
          <a:xfrm>
            <a:off x="4476575" y="-1178600"/>
            <a:ext cx="2762125" cy="6919000"/>
            <a:chOff x="4476575" y="-1178600"/>
            <a:chExt cx="2762125" cy="6919000"/>
          </a:xfrm>
        </p:grpSpPr>
        <p:sp>
          <p:nvSpPr>
            <p:cNvPr id="27" name="Google Shape;27;p4"/>
            <p:cNvSpPr/>
            <p:nvPr/>
          </p:nvSpPr>
          <p:spPr>
            <a:xfrm>
              <a:off x="4476575" y="-117860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332700" y="4834400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29" name="Google Shape;29;p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966675">
            <a:off x="7194494" y="-1084077"/>
            <a:ext cx="3813105" cy="381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6097082" y="2624825"/>
            <a:ext cx="23337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713226" y="2624825"/>
            <a:ext cx="23337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ubik Medium"/>
              <a:buNone/>
              <a:defRPr sz="2000">
                <a:latin typeface="Rubik Medium"/>
                <a:ea typeface="Rubik Medium"/>
                <a:cs typeface="Rubik Medium"/>
                <a:sym typeface="Rubik Medium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6097075" y="2952525"/>
            <a:ext cx="2333700" cy="14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713225" y="2952525"/>
            <a:ext cx="2333700" cy="14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>
            <a:spLocks noGrp="1"/>
          </p:cNvSpPr>
          <p:nvPr>
            <p:ph type="pic" idx="5"/>
          </p:nvPr>
        </p:nvSpPr>
        <p:spPr>
          <a:xfrm>
            <a:off x="3341250" y="1341000"/>
            <a:ext cx="2461500" cy="2461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" name="Google Shape;38;p5"/>
          <p:cNvSpPr/>
          <p:nvPr/>
        </p:nvSpPr>
        <p:spPr>
          <a:xfrm>
            <a:off x="-425450" y="4673450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1278300" y="-588725"/>
            <a:ext cx="8926700" cy="3456775"/>
            <a:chOff x="1278300" y="-588725"/>
            <a:chExt cx="8926700" cy="3456775"/>
          </a:xfrm>
        </p:grpSpPr>
        <p:sp>
          <p:nvSpPr>
            <p:cNvPr id="40" name="Google Shape;40;p5"/>
            <p:cNvSpPr/>
            <p:nvPr/>
          </p:nvSpPr>
          <p:spPr>
            <a:xfrm>
              <a:off x="8563100" y="122615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1278300" y="-588725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42" name="Google Shape;42;p5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2632591" y="3336300"/>
            <a:ext cx="3878773" cy="38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1121650" y="-1427575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47" name="Google Shape;47;p6"/>
          <p:cNvGrpSpPr/>
          <p:nvPr/>
        </p:nvGrpSpPr>
        <p:grpSpPr>
          <a:xfrm>
            <a:off x="-1196550" y="2962100"/>
            <a:ext cx="10801200" cy="1641900"/>
            <a:chOff x="-1196550" y="2962100"/>
            <a:chExt cx="10801200" cy="1641900"/>
          </a:xfrm>
        </p:grpSpPr>
        <p:sp>
          <p:nvSpPr>
            <p:cNvPr id="48" name="Google Shape;48;p6"/>
            <p:cNvSpPr/>
            <p:nvPr/>
          </p:nvSpPr>
          <p:spPr>
            <a:xfrm>
              <a:off x="-1196550" y="296210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8698650" y="3015300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50" name="Google Shape;50;p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666390">
            <a:off x="-1338562" y="2905485"/>
            <a:ext cx="3397023" cy="339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4801925" y="948213"/>
            <a:ext cx="3621900" cy="10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4808875" y="1947088"/>
            <a:ext cx="3621900" cy="22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>
            <a:spLocks noGrp="1"/>
          </p:cNvSpPr>
          <p:nvPr>
            <p:ph type="pic" idx="2"/>
          </p:nvPr>
        </p:nvSpPr>
        <p:spPr>
          <a:xfrm>
            <a:off x="457200" y="650700"/>
            <a:ext cx="4035600" cy="403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6" name="Google Shape;56;p7"/>
          <p:cNvSpPr/>
          <p:nvPr/>
        </p:nvSpPr>
        <p:spPr>
          <a:xfrm>
            <a:off x="8678875" y="3270900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7" name="Google Shape;57;p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2700000">
            <a:off x="5246676" y="-2596125"/>
            <a:ext cx="3674877" cy="3674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858900" cy="195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1" name="Google Shape;61;p8"/>
          <p:cNvSpPr>
            <a:spLocks noGrp="1"/>
          </p:cNvSpPr>
          <p:nvPr>
            <p:ph type="pic" idx="2"/>
          </p:nvPr>
        </p:nvSpPr>
        <p:spPr>
          <a:xfrm>
            <a:off x="4846000" y="827400"/>
            <a:ext cx="3858900" cy="385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" name="Google Shape;62;p8"/>
          <p:cNvSpPr/>
          <p:nvPr/>
        </p:nvSpPr>
        <p:spPr>
          <a:xfrm>
            <a:off x="-406075" y="3667688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>
            <a:spLocks noGrp="1"/>
          </p:cNvSpPr>
          <p:nvPr>
            <p:ph type="subTitle" idx="1"/>
          </p:nvPr>
        </p:nvSpPr>
        <p:spPr>
          <a:xfrm>
            <a:off x="910025" y="1489925"/>
            <a:ext cx="3225000" cy="28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2"/>
          </p:nvPr>
        </p:nvSpPr>
        <p:spPr>
          <a:xfrm>
            <a:off x="5008934" y="1489925"/>
            <a:ext cx="3225000" cy="28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8027875" y="4489988"/>
            <a:ext cx="1872300" cy="1872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69" name="Google Shape;69;p9"/>
          <p:cNvGrpSpPr/>
          <p:nvPr/>
        </p:nvGrpSpPr>
        <p:grpSpPr>
          <a:xfrm>
            <a:off x="-1318600" y="-551625"/>
            <a:ext cx="9501050" cy="2374325"/>
            <a:chOff x="-1318600" y="-551625"/>
            <a:chExt cx="9501050" cy="2374325"/>
          </a:xfrm>
        </p:grpSpPr>
        <p:sp>
          <p:nvSpPr>
            <p:cNvPr id="70" name="Google Shape;70;p9"/>
            <p:cNvSpPr/>
            <p:nvPr/>
          </p:nvSpPr>
          <p:spPr>
            <a:xfrm>
              <a:off x="-1318600" y="18080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7276450" y="-551625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72" name="Google Shape;72;p9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flipH="1">
            <a:off x="3037688" y="3204450"/>
            <a:ext cx="3068576" cy="306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2400600" cy="80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liefweb.int/report/occupied-palestinian-territory/unfolding-water-catastrophe-gaza#:~:text=All%20five%20of%20Gaza's%20wastewater,waste%20accumulating%20in%20the%20street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npr.org/2023/12/29/1221571110/gaza-water-israel-crisis-hamas#:~:text=UNRWA%2C%20the%20U.N.%20agency%20providing,drinking%20salty%20and%20contaminated%20water.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bCh043-gLIM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JM3I3m4Woc0?si=CyPJ2AXG0jw4jR5j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maps.arcgis.com/stories/2e746151991643e39e64780f0674f7d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1307548">
            <a:off x="5495393" y="-1790932"/>
            <a:ext cx="3700118" cy="37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7"/>
          <p:cNvSpPr txBox="1">
            <a:spLocks noGrp="1"/>
          </p:cNvSpPr>
          <p:nvPr>
            <p:ph type="ctrTitle"/>
          </p:nvPr>
        </p:nvSpPr>
        <p:spPr>
          <a:xfrm>
            <a:off x="4655125" y="1349838"/>
            <a:ext cx="4029900" cy="19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Understanding the Water Crisis in Gaza</a:t>
            </a:r>
            <a:endParaRPr sz="3700"/>
          </a:p>
        </p:txBody>
      </p:sp>
      <p:sp>
        <p:nvSpPr>
          <p:cNvPr id="448" name="Google Shape;448;p27"/>
          <p:cNvSpPr txBox="1">
            <a:spLocks noGrp="1"/>
          </p:cNvSpPr>
          <p:nvPr>
            <p:ph type="subTitle" idx="1"/>
          </p:nvPr>
        </p:nvSpPr>
        <p:spPr>
          <a:xfrm>
            <a:off x="6419125" y="3811938"/>
            <a:ext cx="2265900" cy="6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in-depth exploration of the causes, impacts and solutions</a:t>
            </a:r>
            <a:endParaRPr/>
          </a:p>
        </p:txBody>
      </p:sp>
      <p:pic>
        <p:nvPicPr>
          <p:cNvPr id="449" name="Google Shape;449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1065" r="11065"/>
          <a:stretch/>
        </p:blipFill>
        <p:spPr>
          <a:xfrm>
            <a:off x="457200" y="457200"/>
            <a:ext cx="3717000" cy="3717000"/>
          </a:xfrm>
          <a:prstGeom prst="ellipse">
            <a:avLst/>
          </a:prstGeom>
        </p:spPr>
      </p:pic>
      <p:pic>
        <p:nvPicPr>
          <p:cNvPr id="450" name="Google Shape;450;p27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493625" y="3013950"/>
            <a:ext cx="3068576" cy="306854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7"/>
          <p:cNvSpPr/>
          <p:nvPr/>
        </p:nvSpPr>
        <p:spPr>
          <a:xfrm>
            <a:off x="713225" y="3414800"/>
            <a:ext cx="906000" cy="906000"/>
          </a:xfrm>
          <a:prstGeom prst="ellipse">
            <a:avLst/>
          </a:prstGeom>
          <a:solidFill>
            <a:srgbClr val="82E7C8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52" name="Google Shape;452;p2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4768225" flipH="1">
            <a:off x="-1674833" y="-1310560"/>
            <a:ext cx="3700118" cy="3700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p27"/>
          <p:cNvGrpSpPr/>
          <p:nvPr/>
        </p:nvGrpSpPr>
        <p:grpSpPr>
          <a:xfrm>
            <a:off x="3263625" y="486600"/>
            <a:ext cx="1641900" cy="2318850"/>
            <a:chOff x="3263625" y="486600"/>
            <a:chExt cx="1641900" cy="2318850"/>
          </a:xfrm>
        </p:grpSpPr>
        <p:sp>
          <p:nvSpPr>
            <p:cNvPr id="454" name="Google Shape;454;p27"/>
            <p:cNvSpPr/>
            <p:nvPr/>
          </p:nvSpPr>
          <p:spPr>
            <a:xfrm>
              <a:off x="3263625" y="48660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4320525" y="2220450"/>
              <a:ext cx="585000" cy="585000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Water Crisis in Gaza Today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 txBox="1">
            <a:spLocks noGrp="1"/>
          </p:cNvSpPr>
          <p:nvPr>
            <p:ph type="subTitle" idx="3"/>
          </p:nvPr>
        </p:nvSpPr>
        <p:spPr>
          <a:xfrm>
            <a:off x="4572000" y="1723400"/>
            <a:ext cx="3222000" cy="29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 </a:t>
            </a:r>
            <a:r>
              <a:rPr lang="en" sz="1700" b="1"/>
              <a:t>Overview of the Situation;</a:t>
            </a:r>
            <a:endParaRPr sz="17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Hundreds of Gaza's water and sanitation facilities have been damaged or destroyed since Israel began military action against Hamas, satellite analysis by BBC Verify has found.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9" name="Google Shape;519;p3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l="12502" r="12495"/>
          <a:stretch/>
        </p:blipFill>
        <p:spPr>
          <a:xfrm>
            <a:off x="515250" y="1408400"/>
            <a:ext cx="3222000" cy="3222000"/>
          </a:xfrm>
          <a:prstGeom prst="ellipse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Water Crisis in Gaza Today</a:t>
            </a:r>
            <a:endParaRPr/>
          </a:p>
        </p:txBody>
      </p:sp>
      <p:sp>
        <p:nvSpPr>
          <p:cNvPr id="525" name="Google Shape;525;p37"/>
          <p:cNvSpPr txBox="1">
            <a:spLocks noGrp="1"/>
          </p:cNvSpPr>
          <p:nvPr>
            <p:ph type="subTitle" idx="3"/>
          </p:nvPr>
        </p:nvSpPr>
        <p:spPr>
          <a:xfrm>
            <a:off x="262425" y="1211550"/>
            <a:ext cx="8279400" cy="360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</a:t>
            </a:r>
            <a:r>
              <a:rPr lang="en" sz="2000" b="1"/>
              <a:t> Statistics on Water Scarcity</a:t>
            </a:r>
            <a:endParaRPr sz="2000" b="1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</a:t>
            </a:r>
            <a:r>
              <a:rPr lang="en" sz="2000" b="1"/>
              <a:t> </a:t>
            </a:r>
            <a:r>
              <a:rPr lang="en" sz="2000"/>
              <a:t>Access to water from all sources dropped by </a:t>
            </a:r>
            <a:r>
              <a:rPr lang="en" sz="2000" b="1"/>
              <a:t>95%</a:t>
            </a:r>
            <a:r>
              <a:rPr lang="en" sz="2000"/>
              <a:t> after October      9th</a:t>
            </a:r>
            <a:endParaRPr sz="2000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 The UN estimates that the average Gazan is living on </a:t>
            </a:r>
            <a:r>
              <a:rPr lang="en" sz="2000" b="1"/>
              <a:t>3L</a:t>
            </a:r>
            <a:r>
              <a:rPr lang="en" sz="2000"/>
              <a:t> of water a day of all needs. The UN emergency standard is </a:t>
            </a:r>
            <a:r>
              <a:rPr lang="en" sz="2000" b="1"/>
              <a:t>15L</a:t>
            </a:r>
            <a:endParaRPr sz="2000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 All five of Gaza’s wastewater treatment plants and most of its 65 sewage pumping stations were forced to </a:t>
            </a:r>
            <a:r>
              <a:rPr lang="en" sz="2000">
                <a:uFill>
                  <a:noFill/>
                </a:uFill>
                <a:hlinkClick r:id="rId3"/>
              </a:rPr>
              <a:t>shut down</a:t>
            </a:r>
            <a:r>
              <a:rPr lang="en" sz="2000"/>
              <a:t> by mid-November</a:t>
            </a:r>
            <a:endParaRPr sz="2000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 </a:t>
            </a:r>
            <a:r>
              <a:rPr lang="en" sz="2000" b="1"/>
              <a:t>70%</a:t>
            </a:r>
            <a:r>
              <a:rPr lang="en" sz="2000"/>
              <a:t> of Gazans resort </a:t>
            </a:r>
            <a:r>
              <a:rPr lang="en" sz="2000">
                <a:uFill>
                  <a:noFill/>
                </a:uFill>
                <a:hlinkClick r:id="rId4"/>
              </a:rPr>
              <a:t>to drinking salty and contaminated water</a:t>
            </a:r>
            <a:r>
              <a:rPr lang="en" sz="2000"/>
              <a:t> straight from wells.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7"/>
          <p:cNvSpPr/>
          <p:nvPr/>
        </p:nvSpPr>
        <p:spPr>
          <a:xfrm>
            <a:off x="6819975" y="3560025"/>
            <a:ext cx="888600" cy="8886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27" name="Google Shape;527;p37"/>
          <p:cNvSpPr/>
          <p:nvPr/>
        </p:nvSpPr>
        <p:spPr>
          <a:xfrm>
            <a:off x="7656250" y="762313"/>
            <a:ext cx="636000" cy="636000"/>
          </a:xfrm>
          <a:prstGeom prst="ellipse">
            <a:avLst/>
          </a:prstGeom>
          <a:solidFill>
            <a:srgbClr val="82E7C8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532;p38"/>
          <p:cNvGrpSpPr/>
          <p:nvPr/>
        </p:nvGrpSpPr>
        <p:grpSpPr>
          <a:xfrm>
            <a:off x="3169475" y="295950"/>
            <a:ext cx="2219925" cy="2321025"/>
            <a:chOff x="3169475" y="295950"/>
            <a:chExt cx="2219925" cy="2321025"/>
          </a:xfrm>
        </p:grpSpPr>
        <p:sp>
          <p:nvSpPr>
            <p:cNvPr id="533" name="Google Shape;533;p38"/>
            <p:cNvSpPr/>
            <p:nvPr/>
          </p:nvSpPr>
          <p:spPr>
            <a:xfrm>
              <a:off x="3169475" y="295950"/>
              <a:ext cx="1641900" cy="1641900"/>
            </a:xfrm>
            <a:prstGeom prst="ellipse">
              <a:avLst/>
            </a:prstGeom>
            <a:solidFill>
              <a:srgbClr val="578AB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4483400" y="1710975"/>
              <a:ext cx="906000" cy="906000"/>
            </a:xfrm>
            <a:prstGeom prst="ellipse">
              <a:avLst/>
            </a:prstGeom>
            <a:solidFill>
              <a:srgbClr val="82E7C8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535" name="Google Shape;535;p38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238188" y="2758475"/>
            <a:ext cx="3407675" cy="340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5265228" y="-1120275"/>
            <a:ext cx="3878773" cy="38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625" y="132850"/>
            <a:ext cx="3631875" cy="475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8" name="Google Shape;538;p38"/>
          <p:cNvSpPr txBox="1"/>
          <p:nvPr/>
        </p:nvSpPr>
        <p:spPr>
          <a:xfrm>
            <a:off x="4188875" y="352025"/>
            <a:ext cx="4504200" cy="4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- Effects on Daily Life</a:t>
            </a:r>
            <a:endParaRPr sz="19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Human Dignity (washing, cleaning, going to the bathroom), nutrition, Increased risk of disease + infection. In Gaza's population of some </a:t>
            </a:r>
            <a:r>
              <a:rPr lang="en" sz="1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2.3 million</a:t>
            </a:r>
            <a:r>
              <a:rPr lang="en" sz="19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more than </a:t>
            </a:r>
            <a:r>
              <a:rPr lang="en" sz="1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1 million</a:t>
            </a:r>
            <a:r>
              <a:rPr lang="en" sz="19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cases of acute respiratory infections have been recorded since the war began, along with more than half a million of acute diarrhoea and more than </a:t>
            </a:r>
            <a:r>
              <a:rPr lang="en" sz="1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100,000</a:t>
            </a:r>
            <a:r>
              <a:rPr lang="en" sz="19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cases of jaundice, according to the United Nations Development Program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9"/>
          <p:cNvSpPr txBox="1">
            <a:spLocks noGrp="1"/>
          </p:cNvSpPr>
          <p:nvPr>
            <p:ph type="title"/>
          </p:nvPr>
        </p:nvSpPr>
        <p:spPr>
          <a:xfrm>
            <a:off x="595900" y="440025"/>
            <a:ext cx="3858900" cy="19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A glimpse into Gaza’s water crisis</a:t>
            </a:r>
            <a:endParaRPr sz="5000"/>
          </a:p>
        </p:txBody>
      </p:sp>
      <p:pic>
        <p:nvPicPr>
          <p:cNvPr id="544" name="Google Shape;544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806" r="27526"/>
          <a:stretch/>
        </p:blipFill>
        <p:spPr>
          <a:xfrm>
            <a:off x="4846000" y="827400"/>
            <a:ext cx="3858900" cy="3858900"/>
          </a:xfrm>
          <a:prstGeom prst="ellipse">
            <a:avLst/>
          </a:prstGeom>
          <a:ln>
            <a:noFill/>
          </a:ln>
        </p:spPr>
      </p:pic>
      <p:sp>
        <p:nvSpPr>
          <p:cNvPr id="545" name="Google Shape;545;p39"/>
          <p:cNvSpPr/>
          <p:nvPr/>
        </p:nvSpPr>
        <p:spPr>
          <a:xfrm>
            <a:off x="5033550" y="497425"/>
            <a:ext cx="1641900" cy="1641900"/>
          </a:xfrm>
          <a:prstGeom prst="ellipse">
            <a:avLst/>
          </a:prstGeom>
          <a:solidFill>
            <a:srgbClr val="578AB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46" name="Google Shape;546;p39"/>
          <p:cNvSpPr/>
          <p:nvPr/>
        </p:nvSpPr>
        <p:spPr>
          <a:xfrm>
            <a:off x="7611350" y="3967000"/>
            <a:ext cx="906000" cy="906000"/>
          </a:xfrm>
          <a:prstGeom prst="ellipse">
            <a:avLst/>
          </a:prstGeom>
          <a:solidFill>
            <a:srgbClr val="82E7C8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47" name="Google Shape;547;p39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3758000" y="3023475"/>
            <a:ext cx="3068576" cy="3068549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39"/>
          <p:cNvSpPr/>
          <p:nvPr/>
        </p:nvSpPr>
        <p:spPr>
          <a:xfrm>
            <a:off x="1105775" y="2948925"/>
            <a:ext cx="723900" cy="723900"/>
          </a:xfrm>
          <a:prstGeom prst="ellipse">
            <a:avLst/>
          </a:prstGeom>
          <a:solidFill>
            <a:srgbClr val="82E7C8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49" name="Google Shape;549;p39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966675">
            <a:off x="6965894" y="-294802"/>
            <a:ext cx="3813105" cy="381310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9"/>
          <p:cNvSpPr txBox="1"/>
          <p:nvPr/>
        </p:nvSpPr>
        <p:spPr>
          <a:xfrm>
            <a:off x="253900" y="3444500"/>
            <a:ext cx="42009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Fira Sans"/>
                <a:ea typeface="Fira Sans"/>
                <a:cs typeface="Fira Sans"/>
                <a:sym typeface="Fira Sans"/>
                <a:hlinkClick r:id="rId6"/>
              </a:rPr>
              <a:t>https://www.youtube.com/watch?v=bCh043-gLIM</a:t>
            </a: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Documentary Discussion</a:t>
            </a:r>
            <a:endParaRPr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556" name="Google Shape;556;p40"/>
          <p:cNvSpPr txBox="1">
            <a:spLocks noGrp="1"/>
          </p:cNvSpPr>
          <p:nvPr>
            <p:ph type="subTitle" idx="9"/>
          </p:nvPr>
        </p:nvSpPr>
        <p:spPr>
          <a:xfrm>
            <a:off x="1278100" y="2620673"/>
            <a:ext cx="2661900" cy="67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Fira Sans"/>
                <a:ea typeface="Fira Sans"/>
                <a:cs typeface="Fira Sans"/>
                <a:sym typeface="Fira Sans"/>
              </a:rPr>
              <a:t>What were the most striking aspects of the crisis?</a:t>
            </a:r>
            <a:endParaRPr sz="18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Fira Sans"/>
                <a:ea typeface="Fira Sans"/>
                <a:cs typeface="Fira Sans"/>
                <a:sym typeface="Fira Sans"/>
              </a:rPr>
              <a:t>  </a:t>
            </a:r>
            <a:endParaRPr sz="18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0"/>
          <p:cNvSpPr txBox="1">
            <a:spLocks noGrp="1"/>
          </p:cNvSpPr>
          <p:nvPr>
            <p:ph type="subTitle" idx="14"/>
          </p:nvPr>
        </p:nvSpPr>
        <p:spPr>
          <a:xfrm>
            <a:off x="4949700" y="2620666"/>
            <a:ext cx="2661900" cy="3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Fira Sans"/>
                <a:ea typeface="Fira Sans"/>
                <a:cs typeface="Fira Sans"/>
                <a:sym typeface="Fira Sans"/>
              </a:rPr>
              <a:t>How does the crisis impact daily life in Gaza?</a:t>
            </a:r>
            <a:endParaRPr sz="18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558" name="Google Shape;558;p40" descr="Fun 5 Minute Team Building Activities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0718" y="2620675"/>
            <a:ext cx="3301481" cy="2367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1"/>
          <p:cNvSpPr txBox="1">
            <a:spLocks noGrp="1"/>
          </p:cNvSpPr>
          <p:nvPr>
            <p:ph type="title"/>
          </p:nvPr>
        </p:nvSpPr>
        <p:spPr>
          <a:xfrm>
            <a:off x="4492800" y="439725"/>
            <a:ext cx="4311600" cy="10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Contributing Factors to the Crisis</a:t>
            </a:r>
            <a:endParaRPr sz="3300"/>
          </a:p>
        </p:txBody>
      </p:sp>
      <p:sp>
        <p:nvSpPr>
          <p:cNvPr id="564" name="Google Shape;564;p41"/>
          <p:cNvSpPr txBox="1">
            <a:spLocks noGrp="1"/>
          </p:cNvSpPr>
          <p:nvPr>
            <p:ph type="body" idx="1"/>
          </p:nvPr>
        </p:nvSpPr>
        <p:spPr>
          <a:xfrm>
            <a:off x="4632900" y="1605513"/>
            <a:ext cx="3621900" cy="22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  </a:t>
            </a:r>
            <a:r>
              <a:rPr lang="en" sz="2400"/>
              <a:t>- Pollution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- Over-Extraction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- Lack of Infrastructure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- Political Restrictions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565" name="Google Shape;565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502" r="12495"/>
          <a:stretch/>
        </p:blipFill>
        <p:spPr>
          <a:xfrm>
            <a:off x="457200" y="650700"/>
            <a:ext cx="4035600" cy="4035600"/>
          </a:xfrm>
          <a:prstGeom prst="ellipse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Interactive Group Activity</a:t>
            </a:r>
            <a:endParaRPr/>
          </a:p>
        </p:txBody>
      </p:sp>
      <p:sp>
        <p:nvSpPr>
          <p:cNvPr id="571" name="Google Shape;571;p42"/>
          <p:cNvSpPr txBox="1"/>
          <p:nvPr/>
        </p:nvSpPr>
        <p:spPr>
          <a:xfrm flipH="1">
            <a:off x="3655813" y="1375600"/>
            <a:ext cx="40026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Divide into groups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72" name="Google Shape;572;p42"/>
          <p:cNvSpPr txBox="1"/>
          <p:nvPr/>
        </p:nvSpPr>
        <p:spPr>
          <a:xfrm flipH="1">
            <a:off x="1485539" y="1770063"/>
            <a:ext cx="10209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01</a:t>
            </a:r>
            <a:endParaRPr sz="3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73" name="Google Shape;573;p42"/>
          <p:cNvSpPr txBox="1"/>
          <p:nvPr/>
        </p:nvSpPr>
        <p:spPr>
          <a:xfrm flipH="1">
            <a:off x="3655513" y="2429013"/>
            <a:ext cx="40029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Analyse one contributing factor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74" name="Google Shape;574;p42"/>
          <p:cNvSpPr txBox="1"/>
          <p:nvPr/>
        </p:nvSpPr>
        <p:spPr>
          <a:xfrm flipH="1">
            <a:off x="1485539" y="2429019"/>
            <a:ext cx="10209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02</a:t>
            </a:r>
            <a:endParaRPr sz="3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75" name="Google Shape;575;p42"/>
          <p:cNvSpPr txBox="1"/>
          <p:nvPr/>
        </p:nvSpPr>
        <p:spPr>
          <a:xfrm flipH="1">
            <a:off x="3655513" y="3482425"/>
            <a:ext cx="40029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Prepare a brief presentation</a:t>
            </a: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76" name="Google Shape;576;p42"/>
          <p:cNvSpPr txBox="1"/>
          <p:nvPr/>
        </p:nvSpPr>
        <p:spPr>
          <a:xfrm flipH="1">
            <a:off x="1485539" y="3087975"/>
            <a:ext cx="10209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03</a:t>
            </a:r>
            <a:endParaRPr sz="3600">
              <a:solidFill>
                <a:schemeClr val="l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577" name="Google Shape;577;p42"/>
          <p:cNvCxnSpPr>
            <a:stCxn id="572" idx="2"/>
            <a:endCxn id="574" idx="0"/>
          </p:cNvCxnSpPr>
          <p:nvPr/>
        </p:nvCxnSpPr>
        <p:spPr>
          <a:xfrm>
            <a:off x="1995989" y="2201463"/>
            <a:ext cx="0" cy="2277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8" name="Google Shape;578;p42"/>
          <p:cNvCxnSpPr>
            <a:stCxn id="574" idx="2"/>
            <a:endCxn id="576" idx="0"/>
          </p:cNvCxnSpPr>
          <p:nvPr/>
        </p:nvCxnSpPr>
        <p:spPr>
          <a:xfrm>
            <a:off x="1995989" y="2860419"/>
            <a:ext cx="0" cy="2277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9" name="Google Shape;579;p42"/>
          <p:cNvCxnSpPr>
            <a:stCxn id="572" idx="1"/>
            <a:endCxn id="571" idx="3"/>
          </p:cNvCxnSpPr>
          <p:nvPr/>
        </p:nvCxnSpPr>
        <p:spPr>
          <a:xfrm rot="10800000" flipH="1">
            <a:off x="2506439" y="1591263"/>
            <a:ext cx="1149300" cy="3945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0" name="Google Shape;580;p42"/>
          <p:cNvCxnSpPr>
            <a:stCxn id="574" idx="1"/>
            <a:endCxn id="573" idx="3"/>
          </p:cNvCxnSpPr>
          <p:nvPr/>
        </p:nvCxnSpPr>
        <p:spPr>
          <a:xfrm>
            <a:off x="2506439" y="2644719"/>
            <a:ext cx="1149000" cy="6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42"/>
          <p:cNvCxnSpPr>
            <a:stCxn id="576" idx="1"/>
            <a:endCxn id="575" idx="3"/>
          </p:cNvCxnSpPr>
          <p:nvPr/>
        </p:nvCxnSpPr>
        <p:spPr>
          <a:xfrm>
            <a:off x="2506439" y="3303675"/>
            <a:ext cx="1149000" cy="3945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3"/>
          <p:cNvSpPr txBox="1">
            <a:spLocks noGrp="1"/>
          </p:cNvSpPr>
          <p:nvPr>
            <p:ph type="title"/>
          </p:nvPr>
        </p:nvSpPr>
        <p:spPr>
          <a:xfrm>
            <a:off x="720000" y="15638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Presentations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 and Proposed Actions</a:t>
            </a:r>
            <a:endParaRPr/>
          </a:p>
        </p:txBody>
      </p:sp>
      <p:sp>
        <p:nvSpPr>
          <p:cNvPr id="592" name="Google Shape;592;p44"/>
          <p:cNvSpPr txBox="1"/>
          <p:nvPr/>
        </p:nvSpPr>
        <p:spPr>
          <a:xfrm>
            <a:off x="1036426" y="1465175"/>
            <a:ext cx="4058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Fira Sans"/>
              <a:buChar char="-"/>
            </a:pPr>
            <a:r>
              <a:rPr lang="en" sz="1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Desalination and Water Treatment</a:t>
            </a:r>
            <a:endParaRPr sz="28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93" name="Google Shape;593;p44"/>
          <p:cNvSpPr txBox="1"/>
          <p:nvPr/>
        </p:nvSpPr>
        <p:spPr>
          <a:xfrm>
            <a:off x="1036425" y="2431425"/>
            <a:ext cx="4459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Fira Sans"/>
              <a:buChar char="-"/>
            </a:pPr>
            <a:r>
              <a:rPr lang="en" sz="1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International Aid and Local Initiatives</a:t>
            </a:r>
            <a:endParaRPr sz="19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94" name="Google Shape;594;p44"/>
          <p:cNvSpPr txBox="1"/>
          <p:nvPr/>
        </p:nvSpPr>
        <p:spPr>
          <a:xfrm>
            <a:off x="1036421" y="3338250"/>
            <a:ext cx="2976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Fira Sans"/>
              <a:buChar char="-"/>
            </a:pPr>
            <a:r>
              <a:rPr lang="en" sz="1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Policy Changes</a:t>
            </a:r>
            <a:endParaRPr sz="1900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595" name="Google Shape;595;p44" descr="Gaza's central wastewater treatment plant put into opera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450" y="1371813"/>
            <a:ext cx="3586750" cy="23998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5"/>
          <p:cNvSpPr txBox="1">
            <a:spLocks noGrp="1"/>
          </p:cNvSpPr>
          <p:nvPr>
            <p:ph type="title"/>
          </p:nvPr>
        </p:nvSpPr>
        <p:spPr>
          <a:xfrm>
            <a:off x="4808875" y="508163"/>
            <a:ext cx="3621900" cy="10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Feasibility of Solutions</a:t>
            </a:r>
            <a:endParaRPr sz="3500"/>
          </a:p>
        </p:txBody>
      </p:sp>
      <p:sp>
        <p:nvSpPr>
          <p:cNvPr id="601" name="Google Shape;601;p45"/>
          <p:cNvSpPr txBox="1">
            <a:spLocks noGrp="1"/>
          </p:cNvSpPr>
          <p:nvPr>
            <p:ph type="body" idx="1"/>
          </p:nvPr>
        </p:nvSpPr>
        <p:spPr>
          <a:xfrm>
            <a:off x="4808875" y="1947088"/>
            <a:ext cx="3621900" cy="22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" sz="2600"/>
              <a:t>What challenges do these solutions face?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" sz="2600"/>
              <a:t>How can they be implemented effectively?</a:t>
            </a:r>
            <a:endParaRPr sz="2600"/>
          </a:p>
        </p:txBody>
      </p:sp>
      <p:pic>
        <p:nvPicPr>
          <p:cNvPr id="602" name="Google Shape;602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650700"/>
            <a:ext cx="4035600" cy="4035600"/>
          </a:xfrm>
          <a:prstGeom prst="ellipse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8"/>
          <p:cNvSpPr txBox="1">
            <a:spLocks noGrp="1"/>
          </p:cNvSpPr>
          <p:nvPr>
            <p:ph type="title"/>
          </p:nvPr>
        </p:nvSpPr>
        <p:spPr>
          <a:xfrm>
            <a:off x="713225" y="1074050"/>
            <a:ext cx="4733400" cy="8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Welcome &amp; Objectives</a:t>
            </a:r>
            <a:endParaRPr sz="3800"/>
          </a:p>
        </p:txBody>
      </p:sp>
      <p:sp>
        <p:nvSpPr>
          <p:cNvPr id="461" name="Google Shape;461;p28"/>
          <p:cNvSpPr txBox="1">
            <a:spLocks noGrp="1"/>
          </p:cNvSpPr>
          <p:nvPr>
            <p:ph type="subTitle" idx="1"/>
          </p:nvPr>
        </p:nvSpPr>
        <p:spPr>
          <a:xfrm>
            <a:off x="713225" y="2143813"/>
            <a:ext cx="4168200" cy="20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" sz="2700"/>
              <a:t>Overview of the water crisis in Gaza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" sz="2700"/>
              <a:t>Key learning objectives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" sz="2700"/>
              <a:t>Outline of today’s class</a:t>
            </a:r>
            <a:endParaRPr sz="2700"/>
          </a:p>
        </p:txBody>
      </p:sp>
      <p:pic>
        <p:nvPicPr>
          <p:cNvPr id="462" name="Google Shape;462;p2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15735" b="15728"/>
          <a:stretch/>
        </p:blipFill>
        <p:spPr>
          <a:xfrm>
            <a:off x="5043000" y="749850"/>
            <a:ext cx="3643800" cy="3643800"/>
          </a:xfrm>
          <a:prstGeom prst="ellipse">
            <a:avLst/>
          </a:prstGeom>
        </p:spPr>
      </p:pic>
      <p:sp>
        <p:nvSpPr>
          <p:cNvPr id="463" name="Google Shape;463;p28"/>
          <p:cNvSpPr/>
          <p:nvPr/>
        </p:nvSpPr>
        <p:spPr>
          <a:xfrm>
            <a:off x="7044900" y="3044400"/>
            <a:ext cx="1641900" cy="1641900"/>
          </a:xfrm>
          <a:prstGeom prst="ellipse">
            <a:avLst/>
          </a:prstGeom>
          <a:solidFill>
            <a:srgbClr val="578AB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64" name="Google Shape;464;p2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-5400000">
            <a:off x="3998146" y="-762580"/>
            <a:ext cx="3334330" cy="3334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6"/>
          <p:cNvSpPr txBox="1">
            <a:spLocks noGrp="1"/>
          </p:cNvSpPr>
          <p:nvPr>
            <p:ph type="title"/>
          </p:nvPr>
        </p:nvSpPr>
        <p:spPr>
          <a:xfrm>
            <a:off x="665600" y="1734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and Reflection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7"/>
          <p:cNvSpPr txBox="1">
            <a:spLocks noGrp="1"/>
          </p:cNvSpPr>
          <p:nvPr>
            <p:ph type="ctrTitle"/>
          </p:nvPr>
        </p:nvSpPr>
        <p:spPr>
          <a:xfrm>
            <a:off x="4633425" y="776217"/>
            <a:ext cx="40299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#ESRTwaterforlife</a:t>
            </a:r>
            <a:endParaRPr sz="3500"/>
          </a:p>
        </p:txBody>
      </p:sp>
      <p:pic>
        <p:nvPicPr>
          <p:cNvPr id="613" name="Google Shape;613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721" r="16714"/>
          <a:stretch/>
        </p:blipFill>
        <p:spPr>
          <a:xfrm>
            <a:off x="535950" y="236175"/>
            <a:ext cx="3137700" cy="3137700"/>
          </a:xfrm>
          <a:prstGeom prst="ellipse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4" name="Google Shape;614;p47"/>
          <p:cNvSpPr txBox="1"/>
          <p:nvPr/>
        </p:nvSpPr>
        <p:spPr>
          <a:xfrm>
            <a:off x="4067875" y="2209950"/>
            <a:ext cx="4419900" cy="20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https://youtu.be/JM3I3m4Woc0?si=CyPJ2AXG0jw4jR5j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8"/>
          <p:cNvSpPr txBox="1">
            <a:spLocks noGrp="1"/>
          </p:cNvSpPr>
          <p:nvPr>
            <p:ph type="title"/>
          </p:nvPr>
        </p:nvSpPr>
        <p:spPr>
          <a:xfrm>
            <a:off x="4801925" y="650705"/>
            <a:ext cx="3621900" cy="358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Any questions or thoughts?</a:t>
            </a:r>
            <a:endParaRPr sz="5100"/>
          </a:p>
        </p:txBody>
      </p:sp>
      <p:pic>
        <p:nvPicPr>
          <p:cNvPr id="620" name="Google Shape;620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730" r="18730"/>
          <a:stretch/>
        </p:blipFill>
        <p:spPr>
          <a:xfrm>
            <a:off x="457200" y="650700"/>
            <a:ext cx="4035600" cy="4035600"/>
          </a:xfrm>
          <a:prstGeom prst="ellipse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9"/>
          <p:cNvSpPr txBox="1"/>
          <p:nvPr/>
        </p:nvSpPr>
        <p:spPr>
          <a:xfrm>
            <a:off x="2386500" y="1070850"/>
            <a:ext cx="4371000" cy="30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Thank You for Listening</a:t>
            </a:r>
            <a:endParaRPr sz="61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9"/>
          <p:cNvSpPr txBox="1">
            <a:spLocks noGrp="1"/>
          </p:cNvSpPr>
          <p:nvPr>
            <p:ph type="title"/>
          </p:nvPr>
        </p:nvSpPr>
        <p:spPr>
          <a:xfrm>
            <a:off x="488700" y="1976950"/>
            <a:ext cx="4083300" cy="19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Icebreaker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Fira Sans"/>
                <a:ea typeface="Fira Sans"/>
                <a:cs typeface="Fira Sans"/>
                <a:sym typeface="Fira Sans"/>
              </a:rPr>
              <a:t>Discussion starter:</a:t>
            </a:r>
            <a:endParaRPr sz="26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Fira Sans"/>
                <a:ea typeface="Fira Sans"/>
                <a:cs typeface="Fira Sans"/>
                <a:sym typeface="Fira Sans"/>
              </a:rPr>
              <a:t>‘What do you think are the main factors contributing to water scarcity in conflict zones?’</a:t>
            </a:r>
            <a:endParaRPr sz="26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000" r="10000"/>
          <a:stretch/>
        </p:blipFill>
        <p:spPr>
          <a:xfrm>
            <a:off x="4846000" y="827400"/>
            <a:ext cx="3858900" cy="3858900"/>
          </a:xfrm>
          <a:prstGeom prst="ellipse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0"/>
          <p:cNvSpPr txBox="1">
            <a:spLocks noGrp="1"/>
          </p:cNvSpPr>
          <p:nvPr>
            <p:ph type="subTitle" idx="1"/>
          </p:nvPr>
        </p:nvSpPr>
        <p:spPr>
          <a:xfrm>
            <a:off x="900250" y="1244525"/>
            <a:ext cx="7333200" cy="3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After World War I, Gaza was part of the British Mandate for Palestine.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There was a Jewish minority and an Arab majority as well as other small ethnic groups.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Tensions between the Arab and Jewish communities grew.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During the 1948 Arab-Israeli War, Gaza was occupied by Egypt and became a focal point of the Israeli-Palestinian conflict.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During the Six-Day War in 1967, Gaza was captured by Israel and remained under Israeli military occupation until 2005</a:t>
            </a:r>
            <a:endParaRPr sz="2000"/>
          </a:p>
        </p:txBody>
      </p: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Historical &amp; Political Context</a:t>
            </a:r>
            <a:endParaRPr sz="3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 &amp; Political Context</a:t>
            </a:r>
            <a:endParaRPr/>
          </a:p>
        </p:txBody>
      </p:sp>
      <p:sp>
        <p:nvSpPr>
          <p:cNvPr id="482" name="Google Shape;482;p3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Fira Sans"/>
              <a:buChar char="-"/>
            </a:pPr>
            <a:r>
              <a:rPr lang="en" sz="2100">
                <a:solidFill>
                  <a:schemeClr val="dk1"/>
                </a:solidFill>
              </a:rPr>
              <a:t>In 1994, the Oslo Accords established the Palestinian Authority and granted it limited self-governance in Gaza.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Fira Sans"/>
              <a:buChar char="-"/>
            </a:pPr>
            <a:r>
              <a:rPr lang="en" sz="2100">
                <a:solidFill>
                  <a:schemeClr val="dk1"/>
                </a:solidFill>
              </a:rPr>
              <a:t>In 2007, Hamas took control of Gaza following a conflict with the Fatah party. Since then, the region has faced frequent conflicts with Israel and significant humanitarian challenges.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Fira Sans"/>
              <a:buChar char="-"/>
            </a:pPr>
            <a:r>
              <a:rPr lang="en" sz="2100">
                <a:solidFill>
                  <a:schemeClr val="dk1"/>
                </a:solidFill>
              </a:rPr>
              <a:t>The situation in Gaza remains highly complex and dynamic, influenced by a mix of historical, political, and social factors.</a:t>
            </a:r>
            <a:endParaRPr sz="2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00" y="991788"/>
            <a:ext cx="4739900" cy="315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225" y="476700"/>
            <a:ext cx="3990602" cy="4190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3"/>
          <p:cNvSpPr txBox="1">
            <a:spLocks noGrp="1"/>
          </p:cNvSpPr>
          <p:nvPr>
            <p:ph type="subTitle" idx="1"/>
          </p:nvPr>
        </p:nvSpPr>
        <p:spPr>
          <a:xfrm>
            <a:off x="524850" y="1244525"/>
            <a:ext cx="8619000" cy="3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00000"/>
                </a:solidFill>
              </a:rPr>
              <a:t>-</a:t>
            </a:r>
            <a:r>
              <a:rPr lang="en" sz="2000" b="1"/>
              <a:t> Difficulties with Transport, aids &amp; access</a:t>
            </a:r>
            <a:endParaRPr sz="2000" b="1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 In the West Bank, OCHA documented 645 checkpoints, roadblocks </a:t>
            </a:r>
            <a:endParaRPr sz="2000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 Checkpoint 54 in Hebron, fortified with facial recognition</a:t>
            </a:r>
            <a:endParaRPr sz="2000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</a:t>
            </a:r>
            <a:r>
              <a:rPr lang="en" sz="2000" b="1"/>
              <a:t>- Impact on Infrastructure Development</a:t>
            </a:r>
            <a:endParaRPr sz="2000" b="1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- As of January, direct damage to Gaza's infrastructure amounted to    </a:t>
            </a:r>
            <a:endParaRPr sz="2000"/>
          </a:p>
        </p:txBody>
      </p:sp>
      <p:sp>
        <p:nvSpPr>
          <p:cNvPr id="494" name="Google Shape;494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Key Political Factors</a:t>
            </a:r>
            <a:endParaRPr sz="3700"/>
          </a:p>
        </p:txBody>
      </p:sp>
      <p:sp>
        <p:nvSpPr>
          <p:cNvPr id="495" name="Google Shape;495;p33"/>
          <p:cNvSpPr txBox="1"/>
          <p:nvPr/>
        </p:nvSpPr>
        <p:spPr>
          <a:xfrm>
            <a:off x="1180875" y="1941950"/>
            <a:ext cx="7557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and barriers.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6" name="Google Shape;496;p33"/>
          <p:cNvSpPr txBox="1"/>
          <p:nvPr/>
        </p:nvSpPr>
        <p:spPr>
          <a:xfrm>
            <a:off x="1180875" y="2650475"/>
            <a:ext cx="7557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technology, automated the exclusion of Palestinians.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97" name="Google Shape;497;p33"/>
          <p:cNvSpPr txBox="1"/>
          <p:nvPr/>
        </p:nvSpPr>
        <p:spPr>
          <a:xfrm>
            <a:off x="1180875" y="4112225"/>
            <a:ext cx="7557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$18.5 billion.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Political Factors</a:t>
            </a:r>
            <a:endParaRPr/>
          </a:p>
        </p:txBody>
      </p:sp>
      <p:sp>
        <p:nvSpPr>
          <p:cNvPr id="503" name="Google Shape;503;p34"/>
          <p:cNvSpPr txBox="1">
            <a:spLocks noGrp="1"/>
          </p:cNvSpPr>
          <p:nvPr>
            <p:ph type="body" idx="1"/>
          </p:nvPr>
        </p:nvSpPr>
        <p:spPr>
          <a:xfrm>
            <a:off x="378000" y="1017725"/>
            <a:ext cx="8579100" cy="19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</a:rPr>
              <a:t>- </a:t>
            </a:r>
            <a:r>
              <a:rPr lang="en" sz="2000" b="1">
                <a:solidFill>
                  <a:schemeClr val="dk1"/>
                </a:solidFill>
              </a:rPr>
              <a:t>International Aid Dynamics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  -U.N. agencies spent nearly </a:t>
            </a:r>
            <a:r>
              <a:rPr lang="en" sz="2000" b="1">
                <a:solidFill>
                  <a:schemeClr val="dk1"/>
                </a:solidFill>
              </a:rPr>
              <a:t>$4.5 billion</a:t>
            </a:r>
            <a:r>
              <a:rPr lang="en" sz="2000">
                <a:solidFill>
                  <a:schemeClr val="dk1"/>
                </a:solidFill>
              </a:rPr>
              <a:t> in Gaza.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  - 400 children denied access to critical treatment in the first half of  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  - </a:t>
            </a:r>
            <a:r>
              <a:rPr lang="en" sz="2000" b="1">
                <a:solidFill>
                  <a:schemeClr val="dk1"/>
                </a:solidFill>
              </a:rPr>
              <a:t>1,000</a:t>
            </a:r>
            <a:r>
              <a:rPr lang="en" sz="2000">
                <a:solidFill>
                  <a:schemeClr val="dk1"/>
                </a:solidFill>
              </a:rPr>
              <a:t> children had limbs amputated in inadequate conditions.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  - By mid-December, </a:t>
            </a:r>
            <a:r>
              <a:rPr lang="en" sz="2000" b="1">
                <a:solidFill>
                  <a:schemeClr val="dk1"/>
                </a:solidFill>
              </a:rPr>
              <a:t>93%</a:t>
            </a:r>
            <a:r>
              <a:rPr lang="en" sz="2000">
                <a:solidFill>
                  <a:schemeClr val="dk1"/>
                </a:solidFill>
              </a:rPr>
              <a:t> of people were not being met with the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04" name="Google Shape;504;p34"/>
          <p:cNvSpPr txBox="1"/>
          <p:nvPr/>
        </p:nvSpPr>
        <p:spPr>
          <a:xfrm>
            <a:off x="811600" y="2024150"/>
            <a:ext cx="15645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2024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5" name="Google Shape;505;p34"/>
          <p:cNvSpPr txBox="1"/>
          <p:nvPr/>
        </p:nvSpPr>
        <p:spPr>
          <a:xfrm>
            <a:off x="811600" y="3148675"/>
            <a:ext cx="3627900" cy="2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adequate daily intake food.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5"/>
          <p:cNvSpPr txBox="1"/>
          <p:nvPr/>
        </p:nvSpPr>
        <p:spPr>
          <a:xfrm>
            <a:off x="1281000" y="188100"/>
            <a:ext cx="65028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u="sng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Live Interactive Map of the Conflict &amp; Stats</a:t>
            </a:r>
            <a:endParaRPr sz="2500" b="1" u="sng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1" name="Google Shape;511;p35"/>
          <p:cNvSpPr txBox="1"/>
          <p:nvPr/>
        </p:nvSpPr>
        <p:spPr>
          <a:xfrm>
            <a:off x="772500" y="8683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Interactive Map of Gaza</a:t>
            </a:r>
            <a:r>
              <a:rPr lang="en" sz="1700"/>
              <a:t> </a:t>
            </a:r>
            <a:endParaRPr sz="1700"/>
          </a:p>
        </p:txBody>
      </p:sp>
      <p:sp>
        <p:nvSpPr>
          <p:cNvPr id="512" name="Google Shape;512;p35"/>
          <p:cNvSpPr txBox="1"/>
          <p:nvPr/>
        </p:nvSpPr>
        <p:spPr>
          <a:xfrm>
            <a:off x="528050" y="1457000"/>
            <a:ext cx="7773900" cy="29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ira Sans"/>
              <a:buChar char="-"/>
            </a:pPr>
            <a:r>
              <a:rPr lang="en" sz="2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38,066 killed</a:t>
            </a:r>
            <a:endParaRPr sz="2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ira Sans"/>
              <a:buChar char="-"/>
            </a:pPr>
            <a:r>
              <a:rPr lang="en" sz="2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71,220 injured</a:t>
            </a:r>
            <a:endParaRPr sz="2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ira Sans"/>
              <a:buChar char="-"/>
            </a:pPr>
            <a:r>
              <a:rPr lang="en" sz="2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130 journalists killed</a:t>
            </a:r>
            <a:endParaRPr sz="2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ira Sans"/>
              <a:buChar char="-"/>
            </a:pPr>
            <a:r>
              <a:rPr lang="en" sz="2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2 million displaced</a:t>
            </a:r>
            <a:endParaRPr sz="2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ira Sans"/>
              <a:buChar char="-"/>
            </a:pPr>
            <a:r>
              <a:rPr lang="en" sz="2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99,600 completely destroyed homes</a:t>
            </a:r>
            <a:endParaRPr sz="2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ira Sans"/>
              <a:buChar char="-"/>
            </a:pPr>
            <a:r>
              <a:rPr lang="en" sz="2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406 damaged schools</a:t>
            </a:r>
            <a:endParaRPr sz="2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ira Sans"/>
              <a:buChar char="-"/>
            </a:pPr>
            <a:r>
              <a:rPr lang="en" sz="23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326 healthcare professionals killed and 430 injured</a:t>
            </a:r>
            <a:endParaRPr sz="2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orld Water Day by Slidesgo">
  <a:themeElements>
    <a:clrScheme name="Simple Light">
      <a:dk1>
        <a:srgbClr val="1C2949"/>
      </a:dk1>
      <a:lt1>
        <a:srgbClr val="EAF3F5"/>
      </a:lt1>
      <a:dk2>
        <a:srgbClr val="A4CFF5"/>
      </a:dk2>
      <a:lt2>
        <a:srgbClr val="578AB8"/>
      </a:lt2>
      <a:accent1>
        <a:srgbClr val="294372"/>
      </a:accent1>
      <a:accent2>
        <a:srgbClr val="82E7C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C29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Microsoft Office PowerPoint</Application>
  <PresentationFormat>On-screen Show (16:9)</PresentationFormat>
  <Paragraphs>97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Rubik</vt:lpstr>
      <vt:lpstr>Fira Sans</vt:lpstr>
      <vt:lpstr>Bricolage Grotesque</vt:lpstr>
      <vt:lpstr>Raleway</vt:lpstr>
      <vt:lpstr>Work Sans</vt:lpstr>
      <vt:lpstr>Darker Grotesque SemiBold</vt:lpstr>
      <vt:lpstr>Arial</vt:lpstr>
      <vt:lpstr>Rubik Medium</vt:lpstr>
      <vt:lpstr>World Water Day by Slidesgo</vt:lpstr>
      <vt:lpstr>Understanding the Water Crisis in Gaza</vt:lpstr>
      <vt:lpstr>Welcome &amp; Objectives</vt:lpstr>
      <vt:lpstr>Icebreaker Discussion starter:  ‘What do you think are the main factors contributing to water scarcity in conflict zones?’ </vt:lpstr>
      <vt:lpstr>Historical &amp; Political Context</vt:lpstr>
      <vt:lpstr>Historical &amp; Political Context</vt:lpstr>
      <vt:lpstr>PowerPoint Presentation</vt:lpstr>
      <vt:lpstr>Key Political Factors</vt:lpstr>
      <vt:lpstr>Key Political Factors</vt:lpstr>
      <vt:lpstr>PowerPoint Presentation</vt:lpstr>
      <vt:lpstr>Current Water Crisis in Gaza Today </vt:lpstr>
      <vt:lpstr>Current Water Crisis in Gaza Today</vt:lpstr>
      <vt:lpstr>PowerPoint Presentation</vt:lpstr>
      <vt:lpstr>A glimpse into Gaza’s water crisis</vt:lpstr>
      <vt:lpstr>Post Documentary Discussion</vt:lpstr>
      <vt:lpstr>Contributing Factors to the Crisis</vt:lpstr>
      <vt:lpstr>Interactive Group Activity</vt:lpstr>
      <vt:lpstr>Group Presentations  </vt:lpstr>
      <vt:lpstr>Solutions and Proposed Actions</vt:lpstr>
      <vt:lpstr>Feasibility of Solutions</vt:lpstr>
      <vt:lpstr>Summary and Reflection </vt:lpstr>
      <vt:lpstr>#ESRTwaterforlife</vt:lpstr>
      <vt:lpstr>Any questions or thoughts?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Water Crisis in Gaza</dc:title>
  <dc:creator>Susan Devereaux</dc:creator>
  <cp:lastModifiedBy>Susan Devereaux</cp:lastModifiedBy>
  <cp:revision>1</cp:revision>
  <dcterms:modified xsi:type="dcterms:W3CDTF">2024-10-03T14:07:51Z</dcterms:modified>
</cp:coreProperties>
</file>