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3" r:id="rId3"/>
    <p:sldId id="297" r:id="rId4"/>
    <p:sldId id="296" r:id="rId5"/>
    <p:sldId id="29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6676569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676568" cy="685800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287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6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_Importan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3A2DEF1-03FF-475D-994A-6FC6FB1414F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8087304" cy="6858000"/>
          </a:xfrm>
          <a:custGeom>
            <a:avLst/>
            <a:gdLst>
              <a:gd name="connsiteX0" fmla="*/ 0 w 8087304"/>
              <a:gd name="connsiteY0" fmla="*/ 0 h 6858000"/>
              <a:gd name="connsiteX1" fmla="*/ 8087304 w 8087304"/>
              <a:gd name="connsiteY1" fmla="*/ 0 h 6858000"/>
              <a:gd name="connsiteX2" fmla="*/ 8087304 w 8087304"/>
              <a:gd name="connsiteY2" fmla="*/ 7620 h 6858000"/>
              <a:gd name="connsiteX3" fmla="*/ 6368365 w 8087304"/>
              <a:gd name="connsiteY3" fmla="*/ 6858000 h 6858000"/>
              <a:gd name="connsiteX4" fmla="*/ 0 w 808730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7304" h="6858000">
                <a:moveTo>
                  <a:pt x="0" y="0"/>
                </a:moveTo>
                <a:lnTo>
                  <a:pt x="8087304" y="0"/>
                </a:lnTo>
                <a:lnTo>
                  <a:pt x="8087304" y="7620"/>
                </a:lnTo>
                <a:lnTo>
                  <a:pt x="636836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285750" marR="0" lvl="0" indent="-28575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86" y="4081468"/>
            <a:ext cx="5005614" cy="822960"/>
          </a:xfrm>
        </p:spPr>
        <p:txBody>
          <a:bodyPr vert="horz" wrap="square" lIns="0" tIns="45720" rIns="91440" bIns="4572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2400" dirty="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5586" y="5047107"/>
            <a:ext cx="5005614" cy="1005840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6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935D313-376E-4CA0-9732-D0CACCC07F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64300" y="0"/>
            <a:ext cx="5727700" cy="6858000"/>
          </a:xfrm>
          <a:custGeom>
            <a:avLst/>
            <a:gdLst>
              <a:gd name="connsiteX0" fmla="*/ 1708150 w 5727700"/>
              <a:gd name="connsiteY0" fmla="*/ 0 h 6858000"/>
              <a:gd name="connsiteX1" fmla="*/ 5727700 w 5727700"/>
              <a:gd name="connsiteY1" fmla="*/ 0 h 6858000"/>
              <a:gd name="connsiteX2" fmla="*/ 5727700 w 5727700"/>
              <a:gd name="connsiteY2" fmla="*/ 6858000 h 6858000"/>
              <a:gd name="connsiteX3" fmla="*/ 0 w 5727700"/>
              <a:gd name="connsiteY3" fmla="*/ 6858000 h 6858000"/>
              <a:gd name="connsiteX4" fmla="*/ 0 w 5727700"/>
              <a:gd name="connsiteY4" fmla="*/ 6832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7700" h="6858000">
                <a:moveTo>
                  <a:pt x="1708150" y="0"/>
                </a:moveTo>
                <a:lnTo>
                  <a:pt x="5727700" y="0"/>
                </a:lnTo>
                <a:lnTo>
                  <a:pt x="5727700" y="6858000"/>
                </a:lnTo>
                <a:lnTo>
                  <a:pt x="0" y="6858000"/>
                </a:lnTo>
                <a:lnTo>
                  <a:pt x="0" y="6832600"/>
                </a:lnTo>
                <a:close/>
              </a:path>
            </a:pathLst>
          </a:custGeom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noProof="0" dirty="0"/>
              <a:t>Insert Image</a:t>
            </a:r>
          </a:p>
        </p:txBody>
      </p:sp>
      <p:sp>
        <p:nvSpPr>
          <p:cNvPr id="20" name="Slide Number Placeholder 7">
            <a:extLst>
              <a:ext uri="{FF2B5EF4-FFF2-40B4-BE49-F238E27FC236}">
                <a16:creationId xmlns:a16="http://schemas.microsoft.com/office/drawing/2014/main" id="{1CEA3362-50AD-4D98-92C4-DA1D8C857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2893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F3686C7-DF83-47D9-A485-35F4F1D36A69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90B36CF-9391-49E9-B599-8B724B6EF267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68CE156-5D60-42B0-A4F9-33FA8553780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9E4521A1-4C9D-4795-B551-D151E8856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3377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75C086E-F523-4C77-938F-0DB6203DBC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1080" y="2139696"/>
            <a:ext cx="5578995" cy="879928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lang="en-GB" b="0" dirty="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293AB9F-7C1D-4A06-9F42-4FD67BF27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9075" y="3653097"/>
            <a:ext cx="3695206" cy="276999"/>
          </a:xfrm>
        </p:spPr>
        <p:txBody>
          <a:bodyPr l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24AF9FB-5C6E-4050-AE8D-3B218C0F1D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59075" y="4392151"/>
            <a:ext cx="3695206" cy="276999"/>
          </a:xfrm>
        </p:spPr>
        <p:txBody>
          <a:bodyPr l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Phone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68A48B85-2E0B-42B6-AB4A-1302D3C828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59075" y="5131205"/>
            <a:ext cx="3695206" cy="276999"/>
          </a:xfrm>
        </p:spPr>
        <p:txBody>
          <a:bodyPr l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Email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244D33F-3A47-4DE3-8198-7AC5316E31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59075" y="5870258"/>
            <a:ext cx="3695206" cy="276999"/>
          </a:xfrm>
        </p:spPr>
        <p:txBody>
          <a:bodyPr l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20C8B-2E18-4D91-A806-6C7C3940B00F}"/>
              </a:ext>
            </a:extLst>
          </p:cNvPr>
          <p:cNvSpPr>
            <a:spLocks noGrp="1" noChangeAspect="1"/>
          </p:cNvSpPr>
          <p:nvPr>
            <p:ph sz="quarter" idx="19" hasCustomPrompt="1"/>
          </p:nvPr>
        </p:nvSpPr>
        <p:spPr>
          <a:xfrm>
            <a:off x="691080" y="4295744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3D1C5933-D103-4989-B652-C7B692341BC3}"/>
              </a:ext>
            </a:extLst>
          </p:cNvPr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691080" y="5034798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A80EBF65-A9A1-4724-B962-DB9B79A924AA}"/>
              </a:ext>
            </a:extLst>
          </p:cNvPr>
          <p:cNvSpPr>
            <a:spLocks noGrp="1" noChangeAspect="1"/>
          </p:cNvSpPr>
          <p:nvPr>
            <p:ph sz="quarter" idx="21" hasCustomPrompt="1"/>
          </p:nvPr>
        </p:nvSpPr>
        <p:spPr>
          <a:xfrm>
            <a:off x="691080" y="5773851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6251342-E6E3-4C57-A0A9-C7BB3DCAE115}"/>
              </a:ext>
            </a:extLst>
          </p:cNvPr>
          <p:cNvSpPr>
            <a:spLocks noGrp="1" noChangeAspect="1"/>
          </p:cNvSpPr>
          <p:nvPr>
            <p:ph sz="quarter" idx="22" hasCustomPrompt="1"/>
          </p:nvPr>
        </p:nvSpPr>
        <p:spPr>
          <a:xfrm>
            <a:off x="691080" y="3556690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/>
            <a:r>
              <a:rPr lang="en-US" noProof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98466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BE10AC4-CBFC-4ECF-92D5-9CE1874F58D7}"/>
              </a:ext>
            </a:extLst>
          </p:cNvPr>
          <p:cNvSpPr/>
          <p:nvPr userDrawn="1"/>
        </p:nvSpPr>
        <p:spPr>
          <a:xfrm>
            <a:off x="0" y="0"/>
            <a:ext cx="8568965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73915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4334810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54629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BBA6D3-FEB9-412B-8FBB-095FC3A60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186" y="1825625"/>
            <a:ext cx="10815864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7018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4A4F74B-B2CD-407C-865A-037EDFAC9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3186" y="1825625"/>
            <a:ext cx="5386614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2548E2E-973A-4D52-ACB9-BF564F407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27685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0942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0CD1AD0-C8B7-4785-A47D-D822CF4F2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186" y="1681163"/>
            <a:ext cx="533214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0A1BBCF-EEF1-4C9A-BA10-9657A7956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276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9F8415A-57A2-4D5C-97B0-E78499CC7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186" y="2505075"/>
            <a:ext cx="5332147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37A31490-A10D-455A-B515-E26064D0E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27685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0008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F5DF135-B773-4FF0-A198-687768159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D4BA48E-457A-42FA-BC00-3AE386B38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26586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3DF8AE6-3466-400C-B6F1-335DF4DE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844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5512953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5504688" cy="685800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84580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3EA16B2-FFAE-4A6E-977D-191BC1DB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36B2E80-B2B9-4309-8C9B-11D0B83C4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03DB89DF-F372-4E54-9DFD-D53E42A2B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0122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7CEAAF6-CCA9-40F8-8A3D-FAAD92220D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6020" y="2404234"/>
            <a:ext cx="5330038" cy="1746504"/>
          </a:xfrm>
        </p:spPr>
        <p:txBody>
          <a:bodyPr vert="horz" lIns="0" tIns="45720" rIns="0" bIns="45720" rtlCol="0" anchor="b" anchorCtr="1">
            <a:noAutofit/>
          </a:bodyPr>
          <a:lstStyle>
            <a:lvl1pPr>
              <a:defRPr lang="en-GB" dirty="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3180" y="4553291"/>
            <a:ext cx="5049510" cy="521208"/>
          </a:xfrm>
        </p:spPr>
        <p:txBody>
          <a:bodyPr vert="horz" lIns="0" tIns="0" rIns="0" bIns="0" rtlCol="0"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20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0351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AAF32A0B-D38A-4E4A-BD5E-94B67129650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D3B46-48AB-439D-A981-D3596F97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288" y="2313432"/>
            <a:ext cx="6592824" cy="285273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0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8D712-0D13-4ECD-9BEB-B8EE651FF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0288" y="5193792"/>
            <a:ext cx="6592824" cy="97840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29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Content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36125" y="0"/>
            <a:ext cx="5355875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86558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68915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906451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45309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8" name="Slide Number Placeholder 7">
            <a:extLst>
              <a:ext uri="{FF2B5EF4-FFF2-40B4-BE49-F238E27FC236}">
                <a16:creationId xmlns:a16="http://schemas.microsoft.com/office/drawing/2014/main" id="{8728750D-82C7-4A8D-A7C7-554934667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1156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Content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88842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62100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03242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EF523FD-B1FC-40A7-93AA-389CB38E17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9985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B60C8CC8-C869-4395-B389-D76DF4A56AA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44385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E10AF5F6-7B7D-4CE6-A1D0-2F46804D3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4023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Content_2 column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9750" y="1847927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2304413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C3BB8EAB-4266-4938-A8CB-6D18C93801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09750" y="4048520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12" name="Content Placeholder 15">
            <a:extLst>
              <a:ext uri="{FF2B5EF4-FFF2-40B4-BE49-F238E27FC236}">
                <a16:creationId xmlns:a16="http://schemas.microsoft.com/office/drawing/2014/main" id="{716D363C-A0A5-4FB1-8CC2-850C0CD9F4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7700" y="4505006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AAF4A39B-C3C3-4691-BB94-371047ADD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8295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Content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2438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00F546D-5491-4A19-9725-5C920C573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076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8534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/>
              <a:t>Click to edit Master title style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AC1958-0DCB-4970-ADE3-E64DAAFC501D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71A8D8-5A28-4968-9E80-110E9CB88F92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39C02C-1FAD-4E73-AB32-5A30A946A44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F40D550-A563-4E50-AEE9-6D9D19499F9F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16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0F2147C-DDBF-4431-95AC-650CCE32F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tx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4C3681-351A-40D9-8C08-632E9823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CEF16-92A3-4A77-B95D-A9DB52319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171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28BAA8DA-C40B-4AB9-9407-30FB7033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3200" y="521372"/>
            <a:ext cx="5090400" cy="3611880"/>
          </a:xfrm>
        </p:spPr>
        <p:txBody>
          <a:bodyPr/>
          <a:lstStyle/>
          <a:p>
            <a:r>
              <a:rPr lang="en-US" dirty="0"/>
              <a:t>Network of Teachers of Students with Additional Educational Needs</a:t>
            </a:r>
            <a:br>
              <a:rPr lang="en-US" dirty="0"/>
            </a:br>
            <a:endParaRPr lang="en-US" dirty="0"/>
          </a:p>
        </p:txBody>
      </p:sp>
      <p:sp>
        <p:nvSpPr>
          <p:cNvPr id="12" name="Subtitle 11" descr="subtitle">
            <a:extLst>
              <a:ext uri="{FF2B5EF4-FFF2-40B4-BE49-F238E27FC236}">
                <a16:creationId xmlns:a16="http://schemas.microsoft.com/office/drawing/2014/main" id="{B28A8D9C-5123-4D2B-9272-016EF90E0E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Edmund Rice Schools Trust</a:t>
            </a:r>
          </a:p>
        </p:txBody>
      </p:sp>
      <p:pic>
        <p:nvPicPr>
          <p:cNvPr id="14" name="Picture Placeholder 13" descr="Three people sitting at picnic table">
            <a:extLst>
              <a:ext uri="{FF2B5EF4-FFF2-40B4-BE49-F238E27FC236}">
                <a16:creationId xmlns:a16="http://schemas.microsoft.com/office/drawing/2014/main" id="{0B90EB26-97FD-4B8B-86E0-B00589E0946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6676568" cy="6858000"/>
          </a:xfr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B664AAE-5AE9-41D7-8346-002B9F445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3740" y="0"/>
            <a:ext cx="6208649" cy="6858000"/>
            <a:chOff x="-3740" y="0"/>
            <a:chExt cx="6208649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27C3783-B800-4093-BB0D-D5AEF08C3B59}"/>
                </a:ext>
              </a:extLst>
            </p:cNvPr>
            <p:cNvSpPr/>
            <p:nvPr/>
          </p:nvSpPr>
          <p:spPr>
            <a:xfrm>
              <a:off x="-3740" y="0"/>
              <a:ext cx="6208649" cy="6858000"/>
            </a:xfrm>
            <a:custGeom>
              <a:avLst/>
              <a:gdLst>
                <a:gd name="connsiteX0" fmla="*/ 0 w 6208649"/>
                <a:gd name="connsiteY0" fmla="*/ 0 h 6858000"/>
                <a:gd name="connsiteX1" fmla="*/ 6208649 w 6208649"/>
                <a:gd name="connsiteY1" fmla="*/ 0 h 6858000"/>
                <a:gd name="connsiteX2" fmla="*/ 2737815 w 6208649"/>
                <a:gd name="connsiteY2" fmla="*/ 6858000 h 6858000"/>
                <a:gd name="connsiteX3" fmla="*/ 0 w 6208649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08649" h="6858000">
                  <a:moveTo>
                    <a:pt x="0" y="0"/>
                  </a:moveTo>
                  <a:lnTo>
                    <a:pt x="6208649" y="0"/>
                  </a:lnTo>
                  <a:lnTo>
                    <a:pt x="273781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lumMod val="95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576E978-A841-4A4F-B153-CC369D9391D3}"/>
                </a:ext>
              </a:extLst>
            </p:cNvPr>
            <p:cNvSpPr/>
            <p:nvPr/>
          </p:nvSpPr>
          <p:spPr>
            <a:xfrm>
              <a:off x="1451429" y="0"/>
              <a:ext cx="3222172" cy="6858000"/>
            </a:xfrm>
            <a:prstGeom prst="rect">
              <a:avLst/>
            </a:pr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610C0639-2F73-3F53-6FC1-D8A32B51C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3433" y="3942550"/>
            <a:ext cx="25781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6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3111B687-3781-4457-A624-86311FC6908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/>
        </p:blipFill>
        <p:spPr>
          <a:xfrm>
            <a:off x="6836125" y="771248"/>
            <a:ext cx="5355875" cy="5315504"/>
          </a:xfr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B025618-C830-4992-9CD3-D9E49BC79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6019" y="0"/>
            <a:ext cx="7388298" cy="6858000"/>
            <a:chOff x="1826589" y="0"/>
            <a:chExt cx="7388298" cy="6858000"/>
          </a:xfrm>
        </p:grpSpPr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11E692D4-6AEA-4652-A7AE-A02328258A55}"/>
                </a:ext>
              </a:extLst>
            </p:cNvPr>
            <p:cNvSpPr/>
            <p:nvPr/>
          </p:nvSpPr>
          <p:spPr>
            <a:xfrm>
              <a:off x="2618099" y="0"/>
              <a:ext cx="6596788" cy="6858000"/>
            </a:xfrm>
            <a:prstGeom prst="parallelogram">
              <a:avLst/>
            </a:prstGeom>
            <a:solidFill>
              <a:schemeClr val="bg1"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A134AA32-2418-4A09-9BA8-ED7207AC0D74}"/>
                </a:ext>
              </a:extLst>
            </p:cNvPr>
            <p:cNvSpPr/>
            <p:nvPr/>
          </p:nvSpPr>
          <p:spPr>
            <a:xfrm>
              <a:off x="2340861" y="0"/>
              <a:ext cx="6596788" cy="6858000"/>
            </a:xfrm>
            <a:prstGeom prst="parallelogram">
              <a:avLst/>
            </a:prstGeom>
            <a:solidFill>
              <a:schemeClr val="bg1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0051AD99-BC4A-487F-BE1C-486FC5B8E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826589" y="0"/>
              <a:ext cx="6596788" cy="6858000"/>
            </a:xfrm>
            <a:prstGeom prst="parallelogram">
              <a:avLst/>
            </a:prstGeom>
            <a:solidFill>
              <a:schemeClr val="bg1">
                <a:alpha val="8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sp>
        <p:nvSpPr>
          <p:cNvPr id="4" name="Title 3" descr="Title">
            <a:extLst>
              <a:ext uri="{FF2B5EF4-FFF2-40B4-BE49-F238E27FC236}">
                <a16:creationId xmlns:a16="http://schemas.microsoft.com/office/drawing/2014/main" id="{DFF36EE7-AE57-42F4-ACA9-A328C1F4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ERST Charter</a:t>
            </a:r>
          </a:p>
        </p:txBody>
      </p:sp>
      <p:pic>
        <p:nvPicPr>
          <p:cNvPr id="35" name="Content Placeholder 34">
            <a:extLst>
              <a:ext uri="{FF2B5EF4-FFF2-40B4-BE49-F238E27FC236}">
                <a16:creationId xmlns:a16="http://schemas.microsoft.com/office/drawing/2014/main" id="{56174A3F-A7B3-40BE-88BD-1796890E4B4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rcRect/>
          <a:stretch/>
        </p:blipFill>
        <p:spPr>
          <a:xfrm>
            <a:off x="1912307" y="1569063"/>
            <a:ext cx="960777" cy="960777"/>
          </a:xfrm>
        </p:spPr>
      </p:pic>
      <p:sp>
        <p:nvSpPr>
          <p:cNvPr id="23" name="Text Placeholder 22" descr="content block 1">
            <a:extLst>
              <a:ext uri="{FF2B5EF4-FFF2-40B4-BE49-F238E27FC236}">
                <a16:creationId xmlns:a16="http://schemas.microsoft.com/office/drawing/2014/main" id="{B88939B0-5B9A-4423-AFD1-CF6B222687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3224586" cy="3368675"/>
          </a:xfrm>
        </p:spPr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Nurturing Faith, Christian Spirituality &amp; Gospel-based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faithful to the life of Jesus Christ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Develops the whole person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Celebrates diversity and values difference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Prioritises resources</a:t>
            </a:r>
          </a:p>
          <a:p>
            <a:r>
              <a:rPr lang="en-IE" b="1" i="1" dirty="0">
                <a:solidFill>
                  <a:srgbClr val="C00000"/>
                </a:solidFill>
              </a:rPr>
              <a:t>Promoting partnership in the school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Works in partnership with parents/guardians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Embodies the principles of inclusiveness</a:t>
            </a:r>
          </a:p>
        </p:txBody>
      </p:sp>
      <p:pic>
        <p:nvPicPr>
          <p:cNvPr id="36" name="Content Placeholder 35">
            <a:extLst>
              <a:ext uri="{FF2B5EF4-FFF2-40B4-BE49-F238E27FC236}">
                <a16:creationId xmlns:a16="http://schemas.microsoft.com/office/drawing/2014/main" id="{A960174C-A9DE-472D-BF1C-B13108BD70B7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/>
          <a:srcRect/>
          <a:stretch/>
        </p:blipFill>
        <p:spPr>
          <a:xfrm>
            <a:off x="5645308" y="1569063"/>
            <a:ext cx="960777" cy="960777"/>
          </a:xfrm>
        </p:spPr>
      </p:pic>
      <p:sp>
        <p:nvSpPr>
          <p:cNvPr id="24" name="Text Placeholder 23" descr="content block 2">
            <a:extLst>
              <a:ext uri="{FF2B5EF4-FFF2-40B4-BE49-F238E27FC236}">
                <a16:creationId xmlns:a16="http://schemas.microsoft.com/office/drawing/2014/main" id="{C3930A4E-1302-4AC9-86A3-C4E8AF186E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86558" y="2717803"/>
            <a:ext cx="3267042" cy="3368675"/>
          </a:xfrm>
        </p:spPr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Excelling in Teaching &amp;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Recognises</a:t>
            </a:r>
            <a:r>
              <a:rPr lang="en-US" dirty="0"/>
              <a:t> the uniqueness of every student 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Creating a Caring School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Identifies and serves the needs of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Promotes care and responsibility</a:t>
            </a:r>
            <a:endParaRPr lang="en-US" dirty="0"/>
          </a:p>
          <a:p>
            <a:r>
              <a:rPr lang="en-US" b="1" i="1" dirty="0">
                <a:solidFill>
                  <a:srgbClr val="C00000"/>
                </a:solidFill>
              </a:rPr>
              <a:t>Inspiring Transformational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Encourages the active participation of parent/ guardians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Inspires courage and confidence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7" name="Slide Number Placeholder 5" descr="Slide number">
            <a:extLst>
              <a:ext uri="{FF2B5EF4-FFF2-40B4-BE49-F238E27FC236}">
                <a16:creationId xmlns:a16="http://schemas.microsoft.com/office/drawing/2014/main" id="{79161314-0A22-4109-A2B1-41E87EFE1E1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A4EEE-49CE-4F6C-BF32-B7FCC5EBBF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882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845B53-4775-3F0C-EB46-59C1AF6FF7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7274" y="1697532"/>
            <a:ext cx="10781775" cy="4248073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en-IE" sz="2000" dirty="0"/>
              <a:t>What would you like to see on future agenda?</a:t>
            </a:r>
          </a:p>
          <a:p>
            <a:pPr>
              <a:lnSpc>
                <a:spcPct val="250000"/>
              </a:lnSpc>
            </a:pPr>
            <a:r>
              <a:rPr lang="en-IE" sz="2000" dirty="0"/>
              <a:t>Anyone willing to make a presentation on something that is working well in your school?</a:t>
            </a:r>
          </a:p>
          <a:p>
            <a:pPr>
              <a:lnSpc>
                <a:spcPct val="250000"/>
              </a:lnSpc>
            </a:pPr>
            <a:r>
              <a:rPr lang="en-IE" sz="2000" dirty="0"/>
              <a:t>Any speakers you would recommend for a future meeting?</a:t>
            </a:r>
          </a:p>
          <a:p>
            <a:pPr>
              <a:lnSpc>
                <a:spcPct val="250000"/>
              </a:lnSpc>
            </a:pPr>
            <a:r>
              <a:rPr lang="en-IE" sz="2000" dirty="0"/>
              <a:t>What are the main issues or challenges you are experiencing this year?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5759C9-C983-20C3-EE59-56D086A2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do you hope to gain from participation in this network?</a:t>
            </a:r>
          </a:p>
        </p:txBody>
      </p:sp>
    </p:spTree>
    <p:extLst>
      <p:ext uri="{BB962C8B-B14F-4D97-AF65-F5344CB8AC3E}">
        <p14:creationId xmlns:p14="http://schemas.microsoft.com/office/powerpoint/2010/main" val="282800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845B53-4775-3F0C-EB46-59C1AF6FF7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7274" y="1697532"/>
            <a:ext cx="10781775" cy="42480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E" sz="2400" dirty="0"/>
              <a:t>Is there an annual calendar?</a:t>
            </a:r>
          </a:p>
          <a:p>
            <a:pPr>
              <a:lnSpc>
                <a:spcPct val="150000"/>
              </a:lnSpc>
            </a:pPr>
            <a:r>
              <a:rPr lang="en-IE" sz="2400" dirty="0"/>
              <a:t>Are there a large number of teachers involved or a small team?</a:t>
            </a:r>
          </a:p>
          <a:p>
            <a:pPr>
              <a:lnSpc>
                <a:spcPct val="150000"/>
              </a:lnSpc>
            </a:pPr>
            <a:r>
              <a:rPr lang="en-IE" sz="2400" dirty="0"/>
              <a:t>Meetings- when, how regular? Who organises these?</a:t>
            </a:r>
          </a:p>
          <a:p>
            <a:pPr>
              <a:lnSpc>
                <a:spcPct val="150000"/>
              </a:lnSpc>
            </a:pPr>
            <a:r>
              <a:rPr lang="en-IE" sz="2400" dirty="0"/>
              <a:t>Record keeping – informing teachers confidentially, meetings with parents, storage, access, GDPR etc</a:t>
            </a:r>
          </a:p>
          <a:p>
            <a:pPr>
              <a:lnSpc>
                <a:spcPct val="150000"/>
              </a:lnSpc>
            </a:pPr>
            <a:r>
              <a:rPr lang="en-IE" sz="2400" dirty="0"/>
              <a:t>Deploying resources – withdrawal, Team Teaching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5759C9-C983-20C3-EE59-56D086A2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Organising the AEN Department – What works?</a:t>
            </a:r>
          </a:p>
        </p:txBody>
      </p:sp>
    </p:spTree>
    <p:extLst>
      <p:ext uri="{BB962C8B-B14F-4D97-AF65-F5344CB8AC3E}">
        <p14:creationId xmlns:p14="http://schemas.microsoft.com/office/powerpoint/2010/main" val="193434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845B53-4775-3F0C-EB46-59C1AF6FF7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7274" y="1697532"/>
            <a:ext cx="10781775" cy="42480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E" sz="2400" dirty="0"/>
              <a:t>When?</a:t>
            </a:r>
          </a:p>
          <a:p>
            <a:pPr>
              <a:lnSpc>
                <a:spcPct val="150000"/>
              </a:lnSpc>
            </a:pPr>
            <a:r>
              <a:rPr lang="en-IE" sz="2400" dirty="0"/>
              <a:t>Agenda.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5759C9-C983-20C3-EE59-56D086A2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Next Meeting?</a:t>
            </a:r>
          </a:p>
        </p:txBody>
      </p:sp>
    </p:spTree>
    <p:extLst>
      <p:ext uri="{BB962C8B-B14F-4D97-AF65-F5344CB8AC3E}">
        <p14:creationId xmlns:p14="http://schemas.microsoft.com/office/powerpoint/2010/main" val="3704169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SFT_04_Educa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2606E"/>
      </a:accent1>
      <a:accent2>
        <a:srgbClr val="0F3955"/>
      </a:accent2>
      <a:accent3>
        <a:srgbClr val="FFC000"/>
      </a:accent3>
      <a:accent4>
        <a:srgbClr val="BF678E"/>
      </a:accent4>
      <a:accent5>
        <a:srgbClr val="731F1C"/>
      </a:accent5>
      <a:accent6>
        <a:srgbClr val="7A9E56"/>
      </a:accent6>
      <a:hlink>
        <a:srgbClr val="00B0F0"/>
      </a:hlink>
      <a:folHlink>
        <a:srgbClr val="595959"/>
      </a:folHlink>
    </a:clrScheme>
    <a:fontScheme name="MSFT_04_Education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475556_win32_updated.potx" id="{A4A0EA2A-97B2-410A-8D7A-6FADB82D2E12}" vid="{BA420F86-D112-4462-A780-945ECA68E05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 Light</vt:lpstr>
      <vt:lpstr>Corbel</vt:lpstr>
      <vt:lpstr>1_Office Theme</vt:lpstr>
      <vt:lpstr>Network of Teachers of Students with Additional Educational Needs </vt:lpstr>
      <vt:lpstr>ERST Charter</vt:lpstr>
      <vt:lpstr>What do you hope to gain from participation in this network?</vt:lpstr>
      <vt:lpstr>Organising the AEN Department – What works?</vt:lpstr>
      <vt:lpstr>Next Meeting?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of Teachers of Students with Additional Educational Needs </dc:title>
  <dc:creator>Leo Hogan</dc:creator>
  <cp:lastModifiedBy>Leo Hogan</cp:lastModifiedBy>
  <cp:revision>1</cp:revision>
  <dcterms:created xsi:type="dcterms:W3CDTF">2022-09-27T18:58:01Z</dcterms:created>
  <dcterms:modified xsi:type="dcterms:W3CDTF">2022-09-27T18:58:36Z</dcterms:modified>
</cp:coreProperties>
</file>