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4"/>
  </p:sldMasterIdLst>
  <p:notesMasterIdLst>
    <p:notesMasterId r:id="rId87"/>
  </p:notesMasterIdLst>
  <p:sldIdLst>
    <p:sldId id="433" r:id="rId5"/>
    <p:sldId id="438" r:id="rId6"/>
    <p:sldId id="264" r:id="rId7"/>
    <p:sldId id="262" r:id="rId8"/>
    <p:sldId id="267" r:id="rId9"/>
    <p:sldId id="473" r:id="rId10"/>
    <p:sldId id="268" r:id="rId11"/>
    <p:sldId id="270" r:id="rId12"/>
    <p:sldId id="272" r:id="rId13"/>
    <p:sldId id="276" r:id="rId14"/>
    <p:sldId id="431" r:id="rId15"/>
    <p:sldId id="502" r:id="rId16"/>
    <p:sldId id="271" r:id="rId17"/>
    <p:sldId id="275" r:id="rId18"/>
    <p:sldId id="269" r:id="rId19"/>
    <p:sldId id="274" r:id="rId20"/>
    <p:sldId id="485" r:id="rId21"/>
    <p:sldId id="475" r:id="rId22"/>
    <p:sldId id="283" r:id="rId23"/>
    <p:sldId id="277" r:id="rId24"/>
    <p:sldId id="337" r:id="rId25"/>
    <p:sldId id="280" r:id="rId26"/>
    <p:sldId id="326" r:id="rId27"/>
    <p:sldId id="345" r:id="rId28"/>
    <p:sldId id="286" r:id="rId29"/>
    <p:sldId id="289" r:id="rId30"/>
    <p:sldId id="288" r:id="rId31"/>
    <p:sldId id="278" r:id="rId32"/>
    <p:sldId id="279" r:id="rId33"/>
    <p:sldId id="449" r:id="rId34"/>
    <p:sldId id="450" r:id="rId35"/>
    <p:sldId id="428" r:id="rId36"/>
    <p:sldId id="462" r:id="rId37"/>
    <p:sldId id="486" r:id="rId38"/>
    <p:sldId id="470" r:id="rId39"/>
    <p:sldId id="476" r:id="rId40"/>
    <p:sldId id="319" r:id="rId41"/>
    <p:sldId id="320" r:id="rId42"/>
    <p:sldId id="321" r:id="rId43"/>
    <p:sldId id="448" r:id="rId44"/>
    <p:sldId id="478" r:id="rId45"/>
    <p:sldId id="299" r:id="rId46"/>
    <p:sldId id="400" r:id="rId47"/>
    <p:sldId id="465" r:id="rId48"/>
    <p:sldId id="479" r:id="rId49"/>
    <p:sldId id="307" r:id="rId50"/>
    <p:sldId id="480" r:id="rId51"/>
    <p:sldId id="458" r:id="rId52"/>
    <p:sldId id="306" r:id="rId53"/>
    <p:sldId id="481" r:id="rId54"/>
    <p:sldId id="425" r:id="rId55"/>
    <p:sldId id="427" r:id="rId56"/>
    <p:sldId id="464" r:id="rId57"/>
    <p:sldId id="487" r:id="rId58"/>
    <p:sldId id="488" r:id="rId59"/>
    <p:sldId id="489" r:id="rId60"/>
    <p:sldId id="490" r:id="rId61"/>
    <p:sldId id="484" r:id="rId62"/>
    <p:sldId id="491" r:id="rId63"/>
    <p:sldId id="492" r:id="rId64"/>
    <p:sldId id="493" r:id="rId65"/>
    <p:sldId id="494" r:id="rId66"/>
    <p:sldId id="495" r:id="rId67"/>
    <p:sldId id="496" r:id="rId68"/>
    <p:sldId id="497" r:id="rId69"/>
    <p:sldId id="498" r:id="rId70"/>
    <p:sldId id="466" r:id="rId71"/>
    <p:sldId id="499" r:id="rId72"/>
    <p:sldId id="483" r:id="rId73"/>
    <p:sldId id="405" r:id="rId74"/>
    <p:sldId id="406" r:id="rId75"/>
    <p:sldId id="407" r:id="rId76"/>
    <p:sldId id="408" r:id="rId77"/>
    <p:sldId id="384" r:id="rId78"/>
    <p:sldId id="409" r:id="rId79"/>
    <p:sldId id="503" r:id="rId80"/>
    <p:sldId id="394" r:id="rId81"/>
    <p:sldId id="413" r:id="rId82"/>
    <p:sldId id="390" r:id="rId83"/>
    <p:sldId id="505" r:id="rId84"/>
    <p:sldId id="506" r:id="rId85"/>
    <p:sldId id="501" r:id="rId8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orient="horz" pos="935" userDrawn="1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izabeth O'Connor" initials="EO" lastIdx="2" clrIdx="0">
    <p:extLst>
      <p:ext uri="{19B8F6BF-5375-455C-9EA6-DF929625EA0E}">
        <p15:presenceInfo xmlns:p15="http://schemas.microsoft.com/office/powerpoint/2012/main" userId="S-1-5-21-3348567407-3004652858-3326842192-11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0036"/>
    <a:srgbClr val="035266"/>
    <a:srgbClr val="AE0330"/>
    <a:srgbClr val="C00000"/>
    <a:srgbClr val="2A05C7"/>
    <a:srgbClr val="F56600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EC8AEF-D2CC-4A10-A014-06E5AAE7B758}" v="3" dt="2021-11-11T15:45:56.3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59" autoAdjust="0"/>
    <p:restoredTop sz="73849" autoAdjust="0"/>
  </p:normalViewPr>
  <p:slideViewPr>
    <p:cSldViewPr snapToGrid="0" snapToObjects="1">
      <p:cViewPr varScale="1">
        <p:scale>
          <a:sx n="56" d="100"/>
          <a:sy n="56" d="100"/>
        </p:scale>
        <p:origin x="1140" y="48"/>
      </p:cViewPr>
      <p:guideLst>
        <p:guide orient="horz" pos="414"/>
        <p:guide orient="horz" pos="93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5444"/>
    </p:cViewPr>
  </p:sorterViewPr>
  <p:notesViewPr>
    <p:cSldViewPr snapToGrid="0" snapToObjects="1">
      <p:cViewPr varScale="1">
        <p:scale>
          <a:sx n="57" d="100"/>
          <a:sy n="57" d="100"/>
        </p:scale>
        <p:origin x="1136" y="28"/>
      </p:cViewPr>
      <p:guideLst/>
    </p:cSldViewPr>
  </p:notesViewPr>
  <p:gridSpacing cx="180000" cy="1800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presProps" Target="presProps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viewProps" Target="viewProps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microsoft.com/office/2015/10/relationships/revisionInfo" Target="revisionInfo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commentAuthors" Target="commentAuthors.xml"/><Relationship Id="rId9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tableStyles" Target="tableStyles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3DF605-E766-40CE-A029-052E9D44FA9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C4DE5C5-FC69-4C4C-9EC0-77B52B20E068}">
      <dgm:prSet/>
      <dgm:spPr/>
      <dgm:t>
        <a:bodyPr/>
        <a:lstStyle/>
        <a:p>
          <a:r>
            <a:rPr lang="en-GB" dirty="0"/>
            <a:t>Leader of Faith School/Ethos </a:t>
          </a:r>
          <a:endParaRPr lang="en-US" dirty="0"/>
        </a:p>
      </dgm:t>
    </dgm:pt>
    <dgm:pt modelId="{8D42A354-50B6-4788-BC9C-5CB16809491F}" type="parTrans" cxnId="{6913D6F5-759A-4E19-B00D-729B5041E00B}">
      <dgm:prSet/>
      <dgm:spPr/>
      <dgm:t>
        <a:bodyPr/>
        <a:lstStyle/>
        <a:p>
          <a:endParaRPr lang="en-US"/>
        </a:p>
      </dgm:t>
    </dgm:pt>
    <dgm:pt modelId="{73268ED5-0634-4753-8DBA-C49A5AE6AE0B}" type="sibTrans" cxnId="{6913D6F5-759A-4E19-B00D-729B5041E00B}">
      <dgm:prSet/>
      <dgm:spPr/>
      <dgm:t>
        <a:bodyPr/>
        <a:lstStyle/>
        <a:p>
          <a:endParaRPr lang="en-US"/>
        </a:p>
      </dgm:t>
    </dgm:pt>
    <dgm:pt modelId="{FD27503A-5777-4D7A-9179-AD181D5D43ED}">
      <dgm:prSet/>
      <dgm:spPr/>
      <dgm:t>
        <a:bodyPr/>
        <a:lstStyle/>
        <a:p>
          <a:r>
            <a:rPr lang="en-GB" dirty="0"/>
            <a:t>Leader of Teaching/Learning</a:t>
          </a:r>
          <a:endParaRPr lang="en-US" dirty="0"/>
        </a:p>
      </dgm:t>
    </dgm:pt>
    <dgm:pt modelId="{06D2FC0C-BF8E-4BB8-9189-AB7CBFA5AD1A}" type="parTrans" cxnId="{5594667E-AD78-446A-B820-323F13632679}">
      <dgm:prSet/>
      <dgm:spPr/>
      <dgm:t>
        <a:bodyPr/>
        <a:lstStyle/>
        <a:p>
          <a:endParaRPr lang="en-US"/>
        </a:p>
      </dgm:t>
    </dgm:pt>
    <dgm:pt modelId="{317CD1D6-9B15-4AFE-9062-8E23D443AAD8}" type="sibTrans" cxnId="{5594667E-AD78-446A-B820-323F13632679}">
      <dgm:prSet/>
      <dgm:spPr/>
      <dgm:t>
        <a:bodyPr/>
        <a:lstStyle/>
        <a:p>
          <a:endParaRPr lang="en-US"/>
        </a:p>
      </dgm:t>
    </dgm:pt>
    <dgm:pt modelId="{4C8483F2-F5B7-408C-8C6D-39594077A76C}">
      <dgm:prSet/>
      <dgm:spPr/>
      <dgm:t>
        <a:bodyPr/>
        <a:lstStyle/>
        <a:p>
          <a:r>
            <a:rPr lang="en-GB" dirty="0"/>
            <a:t>Chief Financial Officer</a:t>
          </a:r>
          <a:endParaRPr lang="en-US" dirty="0"/>
        </a:p>
      </dgm:t>
    </dgm:pt>
    <dgm:pt modelId="{E3F28D15-9AEB-4284-91B4-48BCCB47FF0E}" type="parTrans" cxnId="{6B72F101-2243-4258-8AAD-E08A5EB8F038}">
      <dgm:prSet/>
      <dgm:spPr/>
      <dgm:t>
        <a:bodyPr/>
        <a:lstStyle/>
        <a:p>
          <a:endParaRPr lang="en-US"/>
        </a:p>
      </dgm:t>
    </dgm:pt>
    <dgm:pt modelId="{9D02E480-D034-4B22-9CD2-B710A80423C4}" type="sibTrans" cxnId="{6B72F101-2243-4258-8AAD-E08A5EB8F038}">
      <dgm:prSet/>
      <dgm:spPr/>
      <dgm:t>
        <a:bodyPr/>
        <a:lstStyle/>
        <a:p>
          <a:endParaRPr lang="en-US"/>
        </a:p>
      </dgm:t>
    </dgm:pt>
    <dgm:pt modelId="{0CB02805-F9A8-4AA7-AB79-999C35377EA5}">
      <dgm:prSet/>
      <dgm:spPr/>
      <dgm:t>
        <a:bodyPr/>
        <a:lstStyle/>
        <a:p>
          <a:r>
            <a:rPr lang="en-GB" dirty="0"/>
            <a:t>Accountable to Board </a:t>
          </a:r>
          <a:endParaRPr lang="en-US" dirty="0"/>
        </a:p>
      </dgm:t>
    </dgm:pt>
    <dgm:pt modelId="{F9644B9E-9F92-46E3-A408-8511147060F3}" type="parTrans" cxnId="{82AF6707-F7F5-4078-9364-CC1E636CC150}">
      <dgm:prSet/>
      <dgm:spPr/>
      <dgm:t>
        <a:bodyPr/>
        <a:lstStyle/>
        <a:p>
          <a:endParaRPr lang="en-US"/>
        </a:p>
      </dgm:t>
    </dgm:pt>
    <dgm:pt modelId="{22DFB331-4F22-4A59-AF88-5DD80AC149CD}" type="sibTrans" cxnId="{82AF6707-F7F5-4078-9364-CC1E636CC150}">
      <dgm:prSet/>
      <dgm:spPr/>
      <dgm:t>
        <a:bodyPr/>
        <a:lstStyle/>
        <a:p>
          <a:endParaRPr lang="en-US"/>
        </a:p>
      </dgm:t>
    </dgm:pt>
    <dgm:pt modelId="{5925E65F-7D4C-408B-AAE5-5052EBC86AFB}" type="pres">
      <dgm:prSet presAssocID="{393DF605-E766-40CE-A029-052E9D44FA98}" presName="vert0" presStyleCnt="0">
        <dgm:presLayoutVars>
          <dgm:dir/>
          <dgm:animOne val="branch"/>
          <dgm:animLvl val="lvl"/>
        </dgm:presLayoutVars>
      </dgm:prSet>
      <dgm:spPr/>
    </dgm:pt>
    <dgm:pt modelId="{7C2F7F7D-1F4B-4C0B-BA19-29E849B9C76A}" type="pres">
      <dgm:prSet presAssocID="{EC4DE5C5-FC69-4C4C-9EC0-77B52B20E068}" presName="thickLine" presStyleLbl="alignNode1" presStyleIdx="0" presStyleCnt="4"/>
      <dgm:spPr/>
    </dgm:pt>
    <dgm:pt modelId="{C0B52930-AE0C-41B0-BF22-4F596272F93C}" type="pres">
      <dgm:prSet presAssocID="{EC4DE5C5-FC69-4C4C-9EC0-77B52B20E068}" presName="horz1" presStyleCnt="0"/>
      <dgm:spPr/>
    </dgm:pt>
    <dgm:pt modelId="{2E806359-2FA6-46FE-B63F-9A40BDD6C568}" type="pres">
      <dgm:prSet presAssocID="{EC4DE5C5-FC69-4C4C-9EC0-77B52B20E068}" presName="tx1" presStyleLbl="revTx" presStyleIdx="0" presStyleCnt="4"/>
      <dgm:spPr/>
    </dgm:pt>
    <dgm:pt modelId="{B0C60AC9-512B-4CAF-9DF0-775DCE521E97}" type="pres">
      <dgm:prSet presAssocID="{EC4DE5C5-FC69-4C4C-9EC0-77B52B20E068}" presName="vert1" presStyleCnt="0"/>
      <dgm:spPr/>
    </dgm:pt>
    <dgm:pt modelId="{C5B6F41F-AEE5-462A-8316-FF394E131B67}" type="pres">
      <dgm:prSet presAssocID="{FD27503A-5777-4D7A-9179-AD181D5D43ED}" presName="thickLine" presStyleLbl="alignNode1" presStyleIdx="1" presStyleCnt="4"/>
      <dgm:spPr/>
    </dgm:pt>
    <dgm:pt modelId="{1CC019AA-877D-4E91-8CA1-9B5B20889139}" type="pres">
      <dgm:prSet presAssocID="{FD27503A-5777-4D7A-9179-AD181D5D43ED}" presName="horz1" presStyleCnt="0"/>
      <dgm:spPr/>
    </dgm:pt>
    <dgm:pt modelId="{16A395BF-3678-4C37-B55B-EB8A731768B3}" type="pres">
      <dgm:prSet presAssocID="{FD27503A-5777-4D7A-9179-AD181D5D43ED}" presName="tx1" presStyleLbl="revTx" presStyleIdx="1" presStyleCnt="4"/>
      <dgm:spPr/>
    </dgm:pt>
    <dgm:pt modelId="{D367058A-289B-476E-826A-2A0ED0EC10BB}" type="pres">
      <dgm:prSet presAssocID="{FD27503A-5777-4D7A-9179-AD181D5D43ED}" presName="vert1" presStyleCnt="0"/>
      <dgm:spPr/>
    </dgm:pt>
    <dgm:pt modelId="{0A6FD553-D87A-41DA-AFE8-6850AAEF3311}" type="pres">
      <dgm:prSet presAssocID="{4C8483F2-F5B7-408C-8C6D-39594077A76C}" presName="thickLine" presStyleLbl="alignNode1" presStyleIdx="2" presStyleCnt="4"/>
      <dgm:spPr/>
    </dgm:pt>
    <dgm:pt modelId="{F31089BA-751D-4C45-A962-DDBDED66A2E3}" type="pres">
      <dgm:prSet presAssocID="{4C8483F2-F5B7-408C-8C6D-39594077A76C}" presName="horz1" presStyleCnt="0"/>
      <dgm:spPr/>
    </dgm:pt>
    <dgm:pt modelId="{7E14048F-BE93-449B-9C5A-B22F7679B5CC}" type="pres">
      <dgm:prSet presAssocID="{4C8483F2-F5B7-408C-8C6D-39594077A76C}" presName="tx1" presStyleLbl="revTx" presStyleIdx="2" presStyleCnt="4"/>
      <dgm:spPr/>
    </dgm:pt>
    <dgm:pt modelId="{814F3BFF-BF3F-45F0-A6C7-9B5A4A545B18}" type="pres">
      <dgm:prSet presAssocID="{4C8483F2-F5B7-408C-8C6D-39594077A76C}" presName="vert1" presStyleCnt="0"/>
      <dgm:spPr/>
    </dgm:pt>
    <dgm:pt modelId="{4CD1F210-5FEE-439C-A8FB-60CF1736A743}" type="pres">
      <dgm:prSet presAssocID="{0CB02805-F9A8-4AA7-AB79-999C35377EA5}" presName="thickLine" presStyleLbl="alignNode1" presStyleIdx="3" presStyleCnt="4"/>
      <dgm:spPr/>
    </dgm:pt>
    <dgm:pt modelId="{25011E2E-9708-430A-827E-1BEA5A72C8F9}" type="pres">
      <dgm:prSet presAssocID="{0CB02805-F9A8-4AA7-AB79-999C35377EA5}" presName="horz1" presStyleCnt="0"/>
      <dgm:spPr/>
    </dgm:pt>
    <dgm:pt modelId="{BE56E4AB-BB49-4DD7-9045-5841F518D3B8}" type="pres">
      <dgm:prSet presAssocID="{0CB02805-F9A8-4AA7-AB79-999C35377EA5}" presName="tx1" presStyleLbl="revTx" presStyleIdx="3" presStyleCnt="4"/>
      <dgm:spPr/>
    </dgm:pt>
    <dgm:pt modelId="{88FED90E-36E5-4099-BFB0-1684A5CFAECC}" type="pres">
      <dgm:prSet presAssocID="{0CB02805-F9A8-4AA7-AB79-999C35377EA5}" presName="vert1" presStyleCnt="0"/>
      <dgm:spPr/>
    </dgm:pt>
  </dgm:ptLst>
  <dgm:cxnLst>
    <dgm:cxn modelId="{6B72F101-2243-4258-8AAD-E08A5EB8F038}" srcId="{393DF605-E766-40CE-A029-052E9D44FA98}" destId="{4C8483F2-F5B7-408C-8C6D-39594077A76C}" srcOrd="2" destOrd="0" parTransId="{E3F28D15-9AEB-4284-91B4-48BCCB47FF0E}" sibTransId="{9D02E480-D034-4B22-9CD2-B710A80423C4}"/>
    <dgm:cxn modelId="{82AF6707-F7F5-4078-9364-CC1E636CC150}" srcId="{393DF605-E766-40CE-A029-052E9D44FA98}" destId="{0CB02805-F9A8-4AA7-AB79-999C35377EA5}" srcOrd="3" destOrd="0" parTransId="{F9644B9E-9F92-46E3-A408-8511147060F3}" sibTransId="{22DFB331-4F22-4A59-AF88-5DD80AC149CD}"/>
    <dgm:cxn modelId="{0B154B17-397E-4E1B-ABA2-B566FE1F7EE4}" type="presOf" srcId="{393DF605-E766-40CE-A029-052E9D44FA98}" destId="{5925E65F-7D4C-408B-AAE5-5052EBC86AFB}" srcOrd="0" destOrd="0" presId="urn:microsoft.com/office/officeart/2008/layout/LinedList"/>
    <dgm:cxn modelId="{EC083025-CC31-4374-9BFC-741A2DA3A117}" type="presOf" srcId="{FD27503A-5777-4D7A-9179-AD181D5D43ED}" destId="{16A395BF-3678-4C37-B55B-EB8A731768B3}" srcOrd="0" destOrd="0" presId="urn:microsoft.com/office/officeart/2008/layout/LinedList"/>
    <dgm:cxn modelId="{1394A356-6175-476B-8E3B-763A3C394FF4}" type="presOf" srcId="{4C8483F2-F5B7-408C-8C6D-39594077A76C}" destId="{7E14048F-BE93-449B-9C5A-B22F7679B5CC}" srcOrd="0" destOrd="0" presId="urn:microsoft.com/office/officeart/2008/layout/LinedList"/>
    <dgm:cxn modelId="{5594667E-AD78-446A-B820-323F13632679}" srcId="{393DF605-E766-40CE-A029-052E9D44FA98}" destId="{FD27503A-5777-4D7A-9179-AD181D5D43ED}" srcOrd="1" destOrd="0" parTransId="{06D2FC0C-BF8E-4BB8-9189-AB7CBFA5AD1A}" sibTransId="{317CD1D6-9B15-4AFE-9062-8E23D443AAD8}"/>
    <dgm:cxn modelId="{4C78C0C7-92AB-49C2-9406-636E6BC51BC3}" type="presOf" srcId="{EC4DE5C5-FC69-4C4C-9EC0-77B52B20E068}" destId="{2E806359-2FA6-46FE-B63F-9A40BDD6C568}" srcOrd="0" destOrd="0" presId="urn:microsoft.com/office/officeart/2008/layout/LinedList"/>
    <dgm:cxn modelId="{44785ADC-2DA9-4635-BBAA-D5CA25E6AD75}" type="presOf" srcId="{0CB02805-F9A8-4AA7-AB79-999C35377EA5}" destId="{BE56E4AB-BB49-4DD7-9045-5841F518D3B8}" srcOrd="0" destOrd="0" presId="urn:microsoft.com/office/officeart/2008/layout/LinedList"/>
    <dgm:cxn modelId="{6913D6F5-759A-4E19-B00D-729B5041E00B}" srcId="{393DF605-E766-40CE-A029-052E9D44FA98}" destId="{EC4DE5C5-FC69-4C4C-9EC0-77B52B20E068}" srcOrd="0" destOrd="0" parTransId="{8D42A354-50B6-4788-BC9C-5CB16809491F}" sibTransId="{73268ED5-0634-4753-8DBA-C49A5AE6AE0B}"/>
    <dgm:cxn modelId="{6A30C137-17AC-47C9-84C5-5C5089C47D50}" type="presParOf" srcId="{5925E65F-7D4C-408B-AAE5-5052EBC86AFB}" destId="{7C2F7F7D-1F4B-4C0B-BA19-29E849B9C76A}" srcOrd="0" destOrd="0" presId="urn:microsoft.com/office/officeart/2008/layout/LinedList"/>
    <dgm:cxn modelId="{D8174523-6511-402E-9F80-8965F2C955F7}" type="presParOf" srcId="{5925E65F-7D4C-408B-AAE5-5052EBC86AFB}" destId="{C0B52930-AE0C-41B0-BF22-4F596272F93C}" srcOrd="1" destOrd="0" presId="urn:microsoft.com/office/officeart/2008/layout/LinedList"/>
    <dgm:cxn modelId="{BC933C24-9614-4DF3-8401-1427BBFF59F1}" type="presParOf" srcId="{C0B52930-AE0C-41B0-BF22-4F596272F93C}" destId="{2E806359-2FA6-46FE-B63F-9A40BDD6C568}" srcOrd="0" destOrd="0" presId="urn:microsoft.com/office/officeart/2008/layout/LinedList"/>
    <dgm:cxn modelId="{0349BD92-0CF4-42F6-8D95-D22A7FAE439E}" type="presParOf" srcId="{C0B52930-AE0C-41B0-BF22-4F596272F93C}" destId="{B0C60AC9-512B-4CAF-9DF0-775DCE521E97}" srcOrd="1" destOrd="0" presId="urn:microsoft.com/office/officeart/2008/layout/LinedList"/>
    <dgm:cxn modelId="{52457B1E-A396-4981-A9E1-3B88D0A65AEB}" type="presParOf" srcId="{5925E65F-7D4C-408B-AAE5-5052EBC86AFB}" destId="{C5B6F41F-AEE5-462A-8316-FF394E131B67}" srcOrd="2" destOrd="0" presId="urn:microsoft.com/office/officeart/2008/layout/LinedList"/>
    <dgm:cxn modelId="{C0034C31-65DB-4AD4-82F3-183347C4C252}" type="presParOf" srcId="{5925E65F-7D4C-408B-AAE5-5052EBC86AFB}" destId="{1CC019AA-877D-4E91-8CA1-9B5B20889139}" srcOrd="3" destOrd="0" presId="urn:microsoft.com/office/officeart/2008/layout/LinedList"/>
    <dgm:cxn modelId="{22B2B790-C96F-42AE-8A66-4D3D43F230CD}" type="presParOf" srcId="{1CC019AA-877D-4E91-8CA1-9B5B20889139}" destId="{16A395BF-3678-4C37-B55B-EB8A731768B3}" srcOrd="0" destOrd="0" presId="urn:microsoft.com/office/officeart/2008/layout/LinedList"/>
    <dgm:cxn modelId="{BAB52B8B-20D2-43B4-85B1-AA4017E0E50C}" type="presParOf" srcId="{1CC019AA-877D-4E91-8CA1-9B5B20889139}" destId="{D367058A-289B-476E-826A-2A0ED0EC10BB}" srcOrd="1" destOrd="0" presId="urn:microsoft.com/office/officeart/2008/layout/LinedList"/>
    <dgm:cxn modelId="{7EE0DE02-C592-4FA1-80D4-5DCF08A3CA34}" type="presParOf" srcId="{5925E65F-7D4C-408B-AAE5-5052EBC86AFB}" destId="{0A6FD553-D87A-41DA-AFE8-6850AAEF3311}" srcOrd="4" destOrd="0" presId="urn:microsoft.com/office/officeart/2008/layout/LinedList"/>
    <dgm:cxn modelId="{3776F87D-7FB9-47A2-A7A6-BC280A8D06D8}" type="presParOf" srcId="{5925E65F-7D4C-408B-AAE5-5052EBC86AFB}" destId="{F31089BA-751D-4C45-A962-DDBDED66A2E3}" srcOrd="5" destOrd="0" presId="urn:microsoft.com/office/officeart/2008/layout/LinedList"/>
    <dgm:cxn modelId="{33511198-591C-49E4-9E1E-5620AB9AD888}" type="presParOf" srcId="{F31089BA-751D-4C45-A962-DDBDED66A2E3}" destId="{7E14048F-BE93-449B-9C5A-B22F7679B5CC}" srcOrd="0" destOrd="0" presId="urn:microsoft.com/office/officeart/2008/layout/LinedList"/>
    <dgm:cxn modelId="{297FAE34-2737-4AFF-97DF-DA1EA15AEA73}" type="presParOf" srcId="{F31089BA-751D-4C45-A962-DDBDED66A2E3}" destId="{814F3BFF-BF3F-45F0-A6C7-9B5A4A545B18}" srcOrd="1" destOrd="0" presId="urn:microsoft.com/office/officeart/2008/layout/LinedList"/>
    <dgm:cxn modelId="{8C1009C8-DA1A-450A-A5ED-E44094278C1D}" type="presParOf" srcId="{5925E65F-7D4C-408B-AAE5-5052EBC86AFB}" destId="{4CD1F210-5FEE-439C-A8FB-60CF1736A743}" srcOrd="6" destOrd="0" presId="urn:microsoft.com/office/officeart/2008/layout/LinedList"/>
    <dgm:cxn modelId="{E6F66AF8-F3AC-4EFE-BBD3-FC37942758A2}" type="presParOf" srcId="{5925E65F-7D4C-408B-AAE5-5052EBC86AFB}" destId="{25011E2E-9708-430A-827E-1BEA5A72C8F9}" srcOrd="7" destOrd="0" presId="urn:microsoft.com/office/officeart/2008/layout/LinedList"/>
    <dgm:cxn modelId="{2DB7CCCF-DC83-41D5-85B3-EBA64F9E491B}" type="presParOf" srcId="{25011E2E-9708-430A-827E-1BEA5A72C8F9}" destId="{BE56E4AB-BB49-4DD7-9045-5841F518D3B8}" srcOrd="0" destOrd="0" presId="urn:microsoft.com/office/officeart/2008/layout/LinedList"/>
    <dgm:cxn modelId="{836F18D2-E4B0-4942-901E-A26E0F0A7C5E}" type="presParOf" srcId="{25011E2E-9708-430A-827E-1BEA5A72C8F9}" destId="{88FED90E-36E5-4099-BFB0-1684A5CFAEC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0A4D3A-7BCA-4B02-A825-32B26D3FAF3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A0ED5F6E-D75A-4C6B-86BE-730EF49F47C2}">
      <dgm:prSet/>
      <dgm:spPr/>
      <dgm:t>
        <a:bodyPr/>
        <a:lstStyle/>
        <a:p>
          <a:r>
            <a:rPr lang="en-IE" dirty="0"/>
            <a:t> Secretary to BOM  </a:t>
          </a:r>
          <a:endParaRPr lang="en-US" dirty="0"/>
        </a:p>
      </dgm:t>
    </dgm:pt>
    <dgm:pt modelId="{47BF24E9-923B-4921-8AB0-E3E0B03749F2}" type="parTrans" cxnId="{3BB89DBC-BC43-4090-BB9E-49D91971C4B9}">
      <dgm:prSet/>
      <dgm:spPr/>
      <dgm:t>
        <a:bodyPr/>
        <a:lstStyle/>
        <a:p>
          <a:endParaRPr lang="en-US"/>
        </a:p>
      </dgm:t>
    </dgm:pt>
    <dgm:pt modelId="{5272015C-605E-46EB-AE93-BFB3AF6B0838}" type="sibTrans" cxnId="{3BB89DBC-BC43-4090-BB9E-49D91971C4B9}">
      <dgm:prSet/>
      <dgm:spPr/>
      <dgm:t>
        <a:bodyPr/>
        <a:lstStyle/>
        <a:p>
          <a:endParaRPr lang="en-US"/>
        </a:p>
      </dgm:t>
    </dgm:pt>
    <dgm:pt modelId="{13702A22-B644-4907-90C4-511792BF59F4}">
      <dgm:prSet/>
      <dgm:spPr/>
      <dgm:t>
        <a:bodyPr/>
        <a:lstStyle/>
        <a:p>
          <a:r>
            <a:rPr lang="en-GB" b="0" i="1" dirty="0"/>
            <a:t>Subject to such direction by the Board ….controls the internal organisation, management and discipline of </a:t>
          </a:r>
          <a:r>
            <a:rPr lang="en-GB" b="0" i="1"/>
            <a:t>the school</a:t>
          </a:r>
          <a:endParaRPr lang="en-US" dirty="0"/>
        </a:p>
      </dgm:t>
    </dgm:pt>
    <dgm:pt modelId="{819D66A9-7FB7-49B6-A65C-8D467F8E6F03}" type="parTrans" cxnId="{7C5EAD89-7FC7-45B3-9000-F06E4D52A414}">
      <dgm:prSet/>
      <dgm:spPr/>
      <dgm:t>
        <a:bodyPr/>
        <a:lstStyle/>
        <a:p>
          <a:endParaRPr lang="en-US"/>
        </a:p>
      </dgm:t>
    </dgm:pt>
    <dgm:pt modelId="{37E16BD8-07CB-4CEE-B22E-A8719D3FA384}" type="sibTrans" cxnId="{7C5EAD89-7FC7-45B3-9000-F06E4D52A414}">
      <dgm:prSet/>
      <dgm:spPr/>
      <dgm:t>
        <a:bodyPr/>
        <a:lstStyle/>
        <a:p>
          <a:endParaRPr lang="en-US"/>
        </a:p>
      </dgm:t>
    </dgm:pt>
    <dgm:pt modelId="{381A6ABE-79E0-4B09-BA5B-2944D8B3F951}">
      <dgm:prSet/>
      <dgm:spPr/>
      <dgm:t>
        <a:bodyPr/>
        <a:lstStyle/>
        <a:p>
          <a:r>
            <a:rPr lang="en-GB" b="0" i="1" dirty="0"/>
            <a:t> Responsible for day-to-day running </a:t>
          </a:r>
          <a:br>
            <a:rPr lang="en-GB" b="0" i="1" dirty="0"/>
          </a:br>
          <a:r>
            <a:rPr lang="en-GB" b="0" i="1" dirty="0"/>
            <a:t>of the school</a:t>
          </a:r>
          <a:endParaRPr lang="en-US" dirty="0"/>
        </a:p>
      </dgm:t>
    </dgm:pt>
    <dgm:pt modelId="{FA17E46F-492B-4FD8-8C05-A2F414A3D06D}" type="parTrans" cxnId="{F92EEB8D-6E59-4C40-BDBB-437686C5627F}">
      <dgm:prSet/>
      <dgm:spPr/>
      <dgm:t>
        <a:bodyPr/>
        <a:lstStyle/>
        <a:p>
          <a:endParaRPr lang="en-US"/>
        </a:p>
      </dgm:t>
    </dgm:pt>
    <dgm:pt modelId="{5338C6A6-A284-49E1-8C00-5D58D84D217B}" type="sibTrans" cxnId="{F92EEB8D-6E59-4C40-BDBB-437686C5627F}">
      <dgm:prSet/>
      <dgm:spPr/>
      <dgm:t>
        <a:bodyPr/>
        <a:lstStyle/>
        <a:p>
          <a:endParaRPr lang="en-US"/>
        </a:p>
      </dgm:t>
    </dgm:pt>
    <dgm:pt modelId="{3F9CE530-BDF5-4EEE-9B87-C21C94CF1457}">
      <dgm:prSet/>
      <dgm:spPr/>
      <dgm:t>
        <a:bodyPr/>
        <a:lstStyle/>
        <a:p>
          <a:r>
            <a:rPr lang="en-GB" b="0" i="1" dirty="0"/>
            <a:t> Submits to the Board statements and reports affecting the conduct of the school  </a:t>
          </a:r>
          <a:r>
            <a:rPr lang="en-GB" dirty="0"/>
            <a:t>(Art. </a:t>
          </a:r>
          <a:r>
            <a:rPr lang="en-GB"/>
            <a:t>22)</a:t>
          </a:r>
          <a:endParaRPr lang="en-US" dirty="0"/>
        </a:p>
      </dgm:t>
    </dgm:pt>
    <dgm:pt modelId="{3AF59DB6-23A1-4F99-A06A-5E71A8C5F52A}" type="parTrans" cxnId="{7392CDAA-C46E-4758-96D3-2705C9675C12}">
      <dgm:prSet/>
      <dgm:spPr/>
      <dgm:t>
        <a:bodyPr/>
        <a:lstStyle/>
        <a:p>
          <a:endParaRPr lang="en-US"/>
        </a:p>
      </dgm:t>
    </dgm:pt>
    <dgm:pt modelId="{4512835B-A271-452C-A4EB-6CAD3552870B}" type="sibTrans" cxnId="{7392CDAA-C46E-4758-96D3-2705C9675C12}">
      <dgm:prSet/>
      <dgm:spPr/>
      <dgm:t>
        <a:bodyPr/>
        <a:lstStyle/>
        <a:p>
          <a:endParaRPr lang="en-US"/>
        </a:p>
      </dgm:t>
    </dgm:pt>
    <dgm:pt modelId="{818B8065-B6AE-481B-BA1A-4AB708704910}" type="pres">
      <dgm:prSet presAssocID="{A80A4D3A-7BCA-4B02-A825-32B26D3FAF35}" presName="root" presStyleCnt="0">
        <dgm:presLayoutVars>
          <dgm:dir/>
          <dgm:resizeHandles val="exact"/>
        </dgm:presLayoutVars>
      </dgm:prSet>
      <dgm:spPr/>
    </dgm:pt>
    <dgm:pt modelId="{CFDBED4B-A25B-47A9-BBE6-9AF2D128D875}" type="pres">
      <dgm:prSet presAssocID="{A0ED5F6E-D75A-4C6B-86BE-730EF49F47C2}" presName="compNode" presStyleCnt="0"/>
      <dgm:spPr/>
    </dgm:pt>
    <dgm:pt modelId="{0CE6E1BA-ED4D-4961-9378-77C0F94FFE43}" type="pres">
      <dgm:prSet presAssocID="{A0ED5F6E-D75A-4C6B-86BE-730EF49F47C2}" presName="bgRect" presStyleLbl="bgShp" presStyleIdx="0" presStyleCnt="4"/>
      <dgm:spPr/>
    </dgm:pt>
    <dgm:pt modelId="{1D516B40-6A2D-4828-89C7-58BF03597283}" type="pres">
      <dgm:prSet presAssocID="{A0ED5F6E-D75A-4C6B-86BE-730EF49F47C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F3E1035D-164A-4BCF-83B4-917BFAACEB8B}" type="pres">
      <dgm:prSet presAssocID="{A0ED5F6E-D75A-4C6B-86BE-730EF49F47C2}" presName="spaceRect" presStyleCnt="0"/>
      <dgm:spPr/>
    </dgm:pt>
    <dgm:pt modelId="{0CC943F5-59FE-428C-BB70-4B60FA28608D}" type="pres">
      <dgm:prSet presAssocID="{A0ED5F6E-D75A-4C6B-86BE-730EF49F47C2}" presName="parTx" presStyleLbl="revTx" presStyleIdx="0" presStyleCnt="4">
        <dgm:presLayoutVars>
          <dgm:chMax val="0"/>
          <dgm:chPref val="0"/>
        </dgm:presLayoutVars>
      </dgm:prSet>
      <dgm:spPr/>
    </dgm:pt>
    <dgm:pt modelId="{87146765-C448-477C-ADBC-CE5E71F9FAB5}" type="pres">
      <dgm:prSet presAssocID="{5272015C-605E-46EB-AE93-BFB3AF6B0838}" presName="sibTrans" presStyleCnt="0"/>
      <dgm:spPr/>
    </dgm:pt>
    <dgm:pt modelId="{30DDE7EB-8700-4170-B8EC-5541784861D2}" type="pres">
      <dgm:prSet presAssocID="{13702A22-B644-4907-90C4-511792BF59F4}" presName="compNode" presStyleCnt="0"/>
      <dgm:spPr/>
    </dgm:pt>
    <dgm:pt modelId="{840B1D14-A713-4CF2-AB16-8131FAACA379}" type="pres">
      <dgm:prSet presAssocID="{13702A22-B644-4907-90C4-511792BF59F4}" presName="bgRect" presStyleLbl="bgShp" presStyleIdx="1" presStyleCnt="4"/>
      <dgm:spPr/>
    </dgm:pt>
    <dgm:pt modelId="{DF77B4A5-B5D3-4824-8D59-D1320D41A8FF}" type="pres">
      <dgm:prSet presAssocID="{13702A22-B644-4907-90C4-511792BF59F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99789400-FE63-4B0A-8AD2-04141DC3C7B5}" type="pres">
      <dgm:prSet presAssocID="{13702A22-B644-4907-90C4-511792BF59F4}" presName="spaceRect" presStyleCnt="0"/>
      <dgm:spPr/>
    </dgm:pt>
    <dgm:pt modelId="{7AB19D61-9977-426D-9B05-A889A1B62DC4}" type="pres">
      <dgm:prSet presAssocID="{13702A22-B644-4907-90C4-511792BF59F4}" presName="parTx" presStyleLbl="revTx" presStyleIdx="1" presStyleCnt="4">
        <dgm:presLayoutVars>
          <dgm:chMax val="0"/>
          <dgm:chPref val="0"/>
        </dgm:presLayoutVars>
      </dgm:prSet>
      <dgm:spPr/>
    </dgm:pt>
    <dgm:pt modelId="{AD5796F3-14E0-4547-81CA-7221889C3AE7}" type="pres">
      <dgm:prSet presAssocID="{37E16BD8-07CB-4CEE-B22E-A8719D3FA384}" presName="sibTrans" presStyleCnt="0"/>
      <dgm:spPr/>
    </dgm:pt>
    <dgm:pt modelId="{37636C50-A0F9-4B1B-80F2-80187C9B8995}" type="pres">
      <dgm:prSet presAssocID="{381A6ABE-79E0-4B09-BA5B-2944D8B3F951}" presName="compNode" presStyleCnt="0"/>
      <dgm:spPr/>
    </dgm:pt>
    <dgm:pt modelId="{0A777FBE-281D-43A2-926A-4912D9DC1E9A}" type="pres">
      <dgm:prSet presAssocID="{381A6ABE-79E0-4B09-BA5B-2944D8B3F951}" presName="bgRect" presStyleLbl="bgShp" presStyleIdx="2" presStyleCnt="4" custLinFactNeighborX="-1855" custLinFactNeighborY="-5992"/>
      <dgm:spPr/>
    </dgm:pt>
    <dgm:pt modelId="{97B71AFF-6DF0-4440-AECE-5694EEEA6F01}" type="pres">
      <dgm:prSet presAssocID="{381A6ABE-79E0-4B09-BA5B-2944D8B3F95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E0BFF4C4-B556-4B44-B02F-EDE350751DB4}" type="pres">
      <dgm:prSet presAssocID="{381A6ABE-79E0-4B09-BA5B-2944D8B3F951}" presName="spaceRect" presStyleCnt="0"/>
      <dgm:spPr/>
    </dgm:pt>
    <dgm:pt modelId="{8A09C7C0-85DD-478C-9D8F-91500141353F}" type="pres">
      <dgm:prSet presAssocID="{381A6ABE-79E0-4B09-BA5B-2944D8B3F951}" presName="parTx" presStyleLbl="revTx" presStyleIdx="2" presStyleCnt="4">
        <dgm:presLayoutVars>
          <dgm:chMax val="0"/>
          <dgm:chPref val="0"/>
        </dgm:presLayoutVars>
      </dgm:prSet>
      <dgm:spPr/>
    </dgm:pt>
    <dgm:pt modelId="{8D18432E-C6DF-435B-842E-E84F074CEB4F}" type="pres">
      <dgm:prSet presAssocID="{5338C6A6-A284-49E1-8C00-5D58D84D217B}" presName="sibTrans" presStyleCnt="0"/>
      <dgm:spPr/>
    </dgm:pt>
    <dgm:pt modelId="{FBB6BAD1-5CBE-4F8A-BEB1-A08160BB64B6}" type="pres">
      <dgm:prSet presAssocID="{3F9CE530-BDF5-4EEE-9B87-C21C94CF1457}" presName="compNode" presStyleCnt="0"/>
      <dgm:spPr/>
    </dgm:pt>
    <dgm:pt modelId="{8C27CFF8-FDB9-4962-B72E-4DEDD90DBEA7}" type="pres">
      <dgm:prSet presAssocID="{3F9CE530-BDF5-4EEE-9B87-C21C94CF1457}" presName="bgRect" presStyleLbl="bgShp" presStyleIdx="3" presStyleCnt="4"/>
      <dgm:spPr/>
    </dgm:pt>
    <dgm:pt modelId="{56C92844-E347-48A9-90CD-749AF7CF735A}" type="pres">
      <dgm:prSet presAssocID="{3F9CE530-BDF5-4EEE-9B87-C21C94CF145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rge paint brush"/>
        </a:ext>
      </dgm:extLst>
    </dgm:pt>
    <dgm:pt modelId="{E2E64D33-41E2-41D7-898E-6BD86D402393}" type="pres">
      <dgm:prSet presAssocID="{3F9CE530-BDF5-4EEE-9B87-C21C94CF1457}" presName="spaceRect" presStyleCnt="0"/>
      <dgm:spPr/>
    </dgm:pt>
    <dgm:pt modelId="{4BDEADE8-1457-4283-8B19-0A003A3B57A6}" type="pres">
      <dgm:prSet presAssocID="{3F9CE530-BDF5-4EEE-9B87-C21C94CF145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508C92C-FB06-4515-8253-393D4FE07A9B}" type="presOf" srcId="{A0ED5F6E-D75A-4C6B-86BE-730EF49F47C2}" destId="{0CC943F5-59FE-428C-BB70-4B60FA28608D}" srcOrd="0" destOrd="0" presId="urn:microsoft.com/office/officeart/2018/2/layout/IconVerticalSolidList"/>
    <dgm:cxn modelId="{5866BF30-2B58-4499-A94E-2F5DEDB21120}" type="presOf" srcId="{13702A22-B644-4907-90C4-511792BF59F4}" destId="{7AB19D61-9977-426D-9B05-A889A1B62DC4}" srcOrd="0" destOrd="0" presId="urn:microsoft.com/office/officeart/2018/2/layout/IconVerticalSolidList"/>
    <dgm:cxn modelId="{7C5EAD89-7FC7-45B3-9000-F06E4D52A414}" srcId="{A80A4D3A-7BCA-4B02-A825-32B26D3FAF35}" destId="{13702A22-B644-4907-90C4-511792BF59F4}" srcOrd="1" destOrd="0" parTransId="{819D66A9-7FB7-49B6-A65C-8D467F8E6F03}" sibTransId="{37E16BD8-07CB-4CEE-B22E-A8719D3FA384}"/>
    <dgm:cxn modelId="{F92EEB8D-6E59-4C40-BDBB-437686C5627F}" srcId="{A80A4D3A-7BCA-4B02-A825-32B26D3FAF35}" destId="{381A6ABE-79E0-4B09-BA5B-2944D8B3F951}" srcOrd="2" destOrd="0" parTransId="{FA17E46F-492B-4FD8-8C05-A2F414A3D06D}" sibTransId="{5338C6A6-A284-49E1-8C00-5D58D84D217B}"/>
    <dgm:cxn modelId="{CE025FA8-94A6-443A-869F-4112792A69DB}" type="presOf" srcId="{381A6ABE-79E0-4B09-BA5B-2944D8B3F951}" destId="{8A09C7C0-85DD-478C-9D8F-91500141353F}" srcOrd="0" destOrd="0" presId="urn:microsoft.com/office/officeart/2018/2/layout/IconVerticalSolidList"/>
    <dgm:cxn modelId="{7392CDAA-C46E-4758-96D3-2705C9675C12}" srcId="{A80A4D3A-7BCA-4B02-A825-32B26D3FAF35}" destId="{3F9CE530-BDF5-4EEE-9B87-C21C94CF1457}" srcOrd="3" destOrd="0" parTransId="{3AF59DB6-23A1-4F99-A06A-5E71A8C5F52A}" sibTransId="{4512835B-A271-452C-A4EB-6CAD3552870B}"/>
    <dgm:cxn modelId="{3BB89DBC-BC43-4090-BB9E-49D91971C4B9}" srcId="{A80A4D3A-7BCA-4B02-A825-32B26D3FAF35}" destId="{A0ED5F6E-D75A-4C6B-86BE-730EF49F47C2}" srcOrd="0" destOrd="0" parTransId="{47BF24E9-923B-4921-8AB0-E3E0B03749F2}" sibTransId="{5272015C-605E-46EB-AE93-BFB3AF6B0838}"/>
    <dgm:cxn modelId="{2551BEBE-5D87-4FD1-A46B-DB3F96354B1D}" type="presOf" srcId="{A80A4D3A-7BCA-4B02-A825-32B26D3FAF35}" destId="{818B8065-B6AE-481B-BA1A-4AB708704910}" srcOrd="0" destOrd="0" presId="urn:microsoft.com/office/officeart/2018/2/layout/IconVerticalSolidList"/>
    <dgm:cxn modelId="{76809BCE-1604-46EA-9676-F021642F087A}" type="presOf" srcId="{3F9CE530-BDF5-4EEE-9B87-C21C94CF1457}" destId="{4BDEADE8-1457-4283-8B19-0A003A3B57A6}" srcOrd="0" destOrd="0" presId="urn:microsoft.com/office/officeart/2018/2/layout/IconVerticalSolidList"/>
    <dgm:cxn modelId="{8FD7259A-A761-4696-9DEB-ED4E2F5699B5}" type="presParOf" srcId="{818B8065-B6AE-481B-BA1A-4AB708704910}" destId="{CFDBED4B-A25B-47A9-BBE6-9AF2D128D875}" srcOrd="0" destOrd="0" presId="urn:microsoft.com/office/officeart/2018/2/layout/IconVerticalSolidList"/>
    <dgm:cxn modelId="{C0E442B2-8AA5-4D60-B3ED-08CB3D48E521}" type="presParOf" srcId="{CFDBED4B-A25B-47A9-BBE6-9AF2D128D875}" destId="{0CE6E1BA-ED4D-4961-9378-77C0F94FFE43}" srcOrd="0" destOrd="0" presId="urn:microsoft.com/office/officeart/2018/2/layout/IconVerticalSolidList"/>
    <dgm:cxn modelId="{65103625-0B83-4DF9-B51D-A55A3535367C}" type="presParOf" srcId="{CFDBED4B-A25B-47A9-BBE6-9AF2D128D875}" destId="{1D516B40-6A2D-4828-89C7-58BF03597283}" srcOrd="1" destOrd="0" presId="urn:microsoft.com/office/officeart/2018/2/layout/IconVerticalSolidList"/>
    <dgm:cxn modelId="{C6DB96A2-B09A-4E64-AFC3-F52249A72A06}" type="presParOf" srcId="{CFDBED4B-A25B-47A9-BBE6-9AF2D128D875}" destId="{F3E1035D-164A-4BCF-83B4-917BFAACEB8B}" srcOrd="2" destOrd="0" presId="urn:microsoft.com/office/officeart/2018/2/layout/IconVerticalSolidList"/>
    <dgm:cxn modelId="{450213FD-4D5F-4CF2-ADEF-A74C5F5B712A}" type="presParOf" srcId="{CFDBED4B-A25B-47A9-BBE6-9AF2D128D875}" destId="{0CC943F5-59FE-428C-BB70-4B60FA28608D}" srcOrd="3" destOrd="0" presId="urn:microsoft.com/office/officeart/2018/2/layout/IconVerticalSolidList"/>
    <dgm:cxn modelId="{1C00DD9E-BB22-42F5-8FE9-6D14B7B28E08}" type="presParOf" srcId="{818B8065-B6AE-481B-BA1A-4AB708704910}" destId="{87146765-C448-477C-ADBC-CE5E71F9FAB5}" srcOrd="1" destOrd="0" presId="urn:microsoft.com/office/officeart/2018/2/layout/IconVerticalSolidList"/>
    <dgm:cxn modelId="{A230873E-2790-41B0-A0C9-D4C8DB77F1F8}" type="presParOf" srcId="{818B8065-B6AE-481B-BA1A-4AB708704910}" destId="{30DDE7EB-8700-4170-B8EC-5541784861D2}" srcOrd="2" destOrd="0" presId="urn:microsoft.com/office/officeart/2018/2/layout/IconVerticalSolidList"/>
    <dgm:cxn modelId="{1ED6FF5A-80C8-415E-9D88-596C729B64FF}" type="presParOf" srcId="{30DDE7EB-8700-4170-B8EC-5541784861D2}" destId="{840B1D14-A713-4CF2-AB16-8131FAACA379}" srcOrd="0" destOrd="0" presId="urn:microsoft.com/office/officeart/2018/2/layout/IconVerticalSolidList"/>
    <dgm:cxn modelId="{3584295B-B186-4D9D-A8C9-A8B25F4C1BE4}" type="presParOf" srcId="{30DDE7EB-8700-4170-B8EC-5541784861D2}" destId="{DF77B4A5-B5D3-4824-8D59-D1320D41A8FF}" srcOrd="1" destOrd="0" presId="urn:microsoft.com/office/officeart/2018/2/layout/IconVerticalSolidList"/>
    <dgm:cxn modelId="{7C7A686B-10C5-4A1D-9D98-3269D753EE86}" type="presParOf" srcId="{30DDE7EB-8700-4170-B8EC-5541784861D2}" destId="{99789400-FE63-4B0A-8AD2-04141DC3C7B5}" srcOrd="2" destOrd="0" presId="urn:microsoft.com/office/officeart/2018/2/layout/IconVerticalSolidList"/>
    <dgm:cxn modelId="{04ABCDCD-4EEA-4036-8602-1CC05F59C886}" type="presParOf" srcId="{30DDE7EB-8700-4170-B8EC-5541784861D2}" destId="{7AB19D61-9977-426D-9B05-A889A1B62DC4}" srcOrd="3" destOrd="0" presId="urn:microsoft.com/office/officeart/2018/2/layout/IconVerticalSolidList"/>
    <dgm:cxn modelId="{8D69A1C8-8AD8-46A7-A378-9B83258A138A}" type="presParOf" srcId="{818B8065-B6AE-481B-BA1A-4AB708704910}" destId="{AD5796F3-14E0-4547-81CA-7221889C3AE7}" srcOrd="3" destOrd="0" presId="urn:microsoft.com/office/officeart/2018/2/layout/IconVerticalSolidList"/>
    <dgm:cxn modelId="{8126AC05-ABFA-488C-AC8D-15FE915999E0}" type="presParOf" srcId="{818B8065-B6AE-481B-BA1A-4AB708704910}" destId="{37636C50-A0F9-4B1B-80F2-80187C9B8995}" srcOrd="4" destOrd="0" presId="urn:microsoft.com/office/officeart/2018/2/layout/IconVerticalSolidList"/>
    <dgm:cxn modelId="{F4545127-034B-484F-8E54-C9CEE387DDB5}" type="presParOf" srcId="{37636C50-A0F9-4B1B-80F2-80187C9B8995}" destId="{0A777FBE-281D-43A2-926A-4912D9DC1E9A}" srcOrd="0" destOrd="0" presId="urn:microsoft.com/office/officeart/2018/2/layout/IconVerticalSolidList"/>
    <dgm:cxn modelId="{80628BD4-D7FA-42EC-95DD-68CBB65852A0}" type="presParOf" srcId="{37636C50-A0F9-4B1B-80F2-80187C9B8995}" destId="{97B71AFF-6DF0-4440-AECE-5694EEEA6F01}" srcOrd="1" destOrd="0" presId="urn:microsoft.com/office/officeart/2018/2/layout/IconVerticalSolidList"/>
    <dgm:cxn modelId="{4B70D45B-56EC-4E36-8637-3A552FCE5D41}" type="presParOf" srcId="{37636C50-A0F9-4B1B-80F2-80187C9B8995}" destId="{E0BFF4C4-B556-4B44-B02F-EDE350751DB4}" srcOrd="2" destOrd="0" presId="urn:microsoft.com/office/officeart/2018/2/layout/IconVerticalSolidList"/>
    <dgm:cxn modelId="{060CB6C1-199D-4EA5-9797-F60A76818E9A}" type="presParOf" srcId="{37636C50-A0F9-4B1B-80F2-80187C9B8995}" destId="{8A09C7C0-85DD-478C-9D8F-91500141353F}" srcOrd="3" destOrd="0" presId="urn:microsoft.com/office/officeart/2018/2/layout/IconVerticalSolidList"/>
    <dgm:cxn modelId="{8872F770-F5F5-41CC-B2DE-D9365FE4DCD8}" type="presParOf" srcId="{818B8065-B6AE-481B-BA1A-4AB708704910}" destId="{8D18432E-C6DF-435B-842E-E84F074CEB4F}" srcOrd="5" destOrd="0" presId="urn:microsoft.com/office/officeart/2018/2/layout/IconVerticalSolidList"/>
    <dgm:cxn modelId="{BBDF278E-21E8-475C-9CCB-92E7A6BD8031}" type="presParOf" srcId="{818B8065-B6AE-481B-BA1A-4AB708704910}" destId="{FBB6BAD1-5CBE-4F8A-BEB1-A08160BB64B6}" srcOrd="6" destOrd="0" presId="urn:microsoft.com/office/officeart/2018/2/layout/IconVerticalSolidList"/>
    <dgm:cxn modelId="{7EC023F4-C34A-4758-A7C9-00F6AA96A1E8}" type="presParOf" srcId="{FBB6BAD1-5CBE-4F8A-BEB1-A08160BB64B6}" destId="{8C27CFF8-FDB9-4962-B72E-4DEDD90DBEA7}" srcOrd="0" destOrd="0" presId="urn:microsoft.com/office/officeart/2018/2/layout/IconVerticalSolidList"/>
    <dgm:cxn modelId="{80EE71C5-8832-4411-BF53-C16769BE0540}" type="presParOf" srcId="{FBB6BAD1-5CBE-4F8A-BEB1-A08160BB64B6}" destId="{56C92844-E347-48A9-90CD-749AF7CF735A}" srcOrd="1" destOrd="0" presId="urn:microsoft.com/office/officeart/2018/2/layout/IconVerticalSolidList"/>
    <dgm:cxn modelId="{788C63AB-AF0E-4D47-BF7E-339525A72753}" type="presParOf" srcId="{FBB6BAD1-5CBE-4F8A-BEB1-A08160BB64B6}" destId="{E2E64D33-41E2-41D7-898E-6BD86D402393}" srcOrd="2" destOrd="0" presId="urn:microsoft.com/office/officeart/2018/2/layout/IconVerticalSolidList"/>
    <dgm:cxn modelId="{284C1956-43DE-41D1-944B-1A910E564B6D}" type="presParOf" srcId="{FBB6BAD1-5CBE-4F8A-BEB1-A08160BB64B6}" destId="{4BDEADE8-1457-4283-8B19-0A003A3B57A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7DD2E2-2973-45E8-A8E4-A9CAF720416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AD5DF60-92F0-496C-97D2-971D47E3F9CD}">
      <dgm:prSet/>
      <dgm:spPr/>
      <dgm:t>
        <a:bodyPr/>
        <a:lstStyle/>
        <a:p>
          <a:r>
            <a:rPr lang="en-US" dirty="0"/>
            <a:t>The Board:</a:t>
          </a:r>
        </a:p>
      </dgm:t>
    </dgm:pt>
    <dgm:pt modelId="{AEB8D6A8-B0C8-41E5-BF97-68247E44CCB3}" type="parTrans" cxnId="{60230DCD-DC9F-4200-B8D9-5D8E7C9AB1BF}">
      <dgm:prSet/>
      <dgm:spPr/>
      <dgm:t>
        <a:bodyPr/>
        <a:lstStyle/>
        <a:p>
          <a:endParaRPr lang="en-US"/>
        </a:p>
      </dgm:t>
    </dgm:pt>
    <dgm:pt modelId="{C9B139C7-7B2D-4737-91B3-2F54D27C7C28}" type="sibTrans" cxnId="{60230DCD-DC9F-4200-B8D9-5D8E7C9AB1BF}">
      <dgm:prSet/>
      <dgm:spPr/>
      <dgm:t>
        <a:bodyPr/>
        <a:lstStyle/>
        <a:p>
          <a:endParaRPr lang="en-US"/>
        </a:p>
      </dgm:t>
    </dgm:pt>
    <dgm:pt modelId="{3A83033F-7A16-4E4E-9604-8E4C0E5514CB}">
      <dgm:prSet/>
      <dgm:spPr/>
      <dgm:t>
        <a:bodyPr/>
        <a:lstStyle/>
        <a:p>
          <a:r>
            <a:rPr lang="en-IE" dirty="0"/>
            <a:t>Initiates advertising process</a:t>
          </a:r>
          <a:endParaRPr lang="en-US" dirty="0"/>
        </a:p>
      </dgm:t>
    </dgm:pt>
    <dgm:pt modelId="{B6B530E1-1F8E-4719-8427-F70962CC59DF}" type="parTrans" cxnId="{023E6AC2-938C-45BA-9B65-53ABEFB82814}">
      <dgm:prSet/>
      <dgm:spPr/>
      <dgm:t>
        <a:bodyPr/>
        <a:lstStyle/>
        <a:p>
          <a:endParaRPr lang="en-US"/>
        </a:p>
      </dgm:t>
    </dgm:pt>
    <dgm:pt modelId="{9A114AF8-08FC-447C-B711-AE44D17132D1}" type="sibTrans" cxnId="{023E6AC2-938C-45BA-9B65-53ABEFB82814}">
      <dgm:prSet/>
      <dgm:spPr/>
      <dgm:t>
        <a:bodyPr/>
        <a:lstStyle/>
        <a:p>
          <a:endParaRPr lang="en-US"/>
        </a:p>
      </dgm:t>
    </dgm:pt>
    <dgm:pt modelId="{C9207776-FBF1-41BB-9602-CD5AE64001C0}">
      <dgm:prSet/>
      <dgm:spPr/>
      <dgm:t>
        <a:bodyPr/>
        <a:lstStyle/>
        <a:p>
          <a:r>
            <a:rPr lang="en-IE" dirty="0"/>
            <a:t>Appoints the  Interview Board</a:t>
          </a:r>
          <a:endParaRPr lang="en-US" dirty="0"/>
        </a:p>
      </dgm:t>
    </dgm:pt>
    <dgm:pt modelId="{0546A8BB-6A00-4C76-9194-F11F2D430E1D}" type="parTrans" cxnId="{DEA71530-C9BB-4A31-8591-3976641513F1}">
      <dgm:prSet/>
      <dgm:spPr/>
      <dgm:t>
        <a:bodyPr/>
        <a:lstStyle/>
        <a:p>
          <a:endParaRPr lang="en-US"/>
        </a:p>
      </dgm:t>
    </dgm:pt>
    <dgm:pt modelId="{C3BD4C27-6DB1-4577-B911-31170FF181A7}" type="sibTrans" cxnId="{DEA71530-C9BB-4A31-8591-3976641513F1}">
      <dgm:prSet/>
      <dgm:spPr/>
      <dgm:t>
        <a:bodyPr/>
        <a:lstStyle/>
        <a:p>
          <a:endParaRPr lang="en-US"/>
        </a:p>
      </dgm:t>
    </dgm:pt>
    <dgm:pt modelId="{1C13F64D-5283-4EDB-A075-0FE4957E3B0C}">
      <dgm:prSet/>
      <dgm:spPr/>
      <dgm:t>
        <a:bodyPr/>
        <a:lstStyle/>
        <a:p>
          <a:r>
            <a:rPr lang="en-IE" dirty="0"/>
            <a:t>Appoints the recommended candidate(s),  subject to appeal</a:t>
          </a:r>
          <a:endParaRPr lang="en-US" dirty="0"/>
        </a:p>
      </dgm:t>
    </dgm:pt>
    <dgm:pt modelId="{B36C74F6-781C-48F7-B982-006D3D8A8665}" type="parTrans" cxnId="{CE98A9FF-A9B0-427C-87B6-06F25970A6C2}">
      <dgm:prSet/>
      <dgm:spPr/>
      <dgm:t>
        <a:bodyPr/>
        <a:lstStyle/>
        <a:p>
          <a:endParaRPr lang="en-US"/>
        </a:p>
      </dgm:t>
    </dgm:pt>
    <dgm:pt modelId="{87FB0253-2F68-4C37-A39A-18CB3007C581}" type="sibTrans" cxnId="{CE98A9FF-A9B0-427C-87B6-06F25970A6C2}">
      <dgm:prSet/>
      <dgm:spPr/>
      <dgm:t>
        <a:bodyPr/>
        <a:lstStyle/>
        <a:p>
          <a:endParaRPr lang="en-US"/>
        </a:p>
      </dgm:t>
    </dgm:pt>
    <dgm:pt modelId="{50BF9D85-8C92-403B-905F-2DD504B6EDF8}">
      <dgm:prSet/>
      <dgm:spPr/>
      <dgm:t>
        <a:bodyPr/>
        <a:lstStyle/>
        <a:p>
          <a:r>
            <a:rPr lang="en-IE" dirty="0"/>
            <a:t>Checklist for appointment on the JMB website</a:t>
          </a:r>
          <a:endParaRPr lang="en-US" dirty="0"/>
        </a:p>
      </dgm:t>
    </dgm:pt>
    <dgm:pt modelId="{FC7A5362-D623-4D84-BD9E-7B8E1ED9F888}" type="parTrans" cxnId="{CC9DDE89-4575-4434-AAB4-DA297D6AAF0B}">
      <dgm:prSet/>
      <dgm:spPr/>
      <dgm:t>
        <a:bodyPr/>
        <a:lstStyle/>
        <a:p>
          <a:endParaRPr lang="en-US"/>
        </a:p>
      </dgm:t>
    </dgm:pt>
    <dgm:pt modelId="{1B84288F-116B-4ED3-8170-AE8E476A1463}" type="sibTrans" cxnId="{CC9DDE89-4575-4434-AAB4-DA297D6AAF0B}">
      <dgm:prSet/>
      <dgm:spPr/>
      <dgm:t>
        <a:bodyPr/>
        <a:lstStyle/>
        <a:p>
          <a:endParaRPr lang="en-US"/>
        </a:p>
      </dgm:t>
    </dgm:pt>
    <dgm:pt modelId="{51BF32B2-B985-4418-A2AE-0E9253A2E602}" type="pres">
      <dgm:prSet presAssocID="{5F7DD2E2-2973-45E8-A8E4-A9CAF720416D}" presName="vert0" presStyleCnt="0">
        <dgm:presLayoutVars>
          <dgm:dir/>
          <dgm:animOne val="branch"/>
          <dgm:animLvl val="lvl"/>
        </dgm:presLayoutVars>
      </dgm:prSet>
      <dgm:spPr/>
    </dgm:pt>
    <dgm:pt modelId="{84A8BD8E-FE6D-4CF4-AF46-E42F00BD2B57}" type="pres">
      <dgm:prSet presAssocID="{0AD5DF60-92F0-496C-97D2-971D47E3F9CD}" presName="thickLine" presStyleLbl="alignNode1" presStyleIdx="0" presStyleCnt="5"/>
      <dgm:spPr/>
    </dgm:pt>
    <dgm:pt modelId="{D08D888E-9536-482A-A774-70439CEA691B}" type="pres">
      <dgm:prSet presAssocID="{0AD5DF60-92F0-496C-97D2-971D47E3F9CD}" presName="horz1" presStyleCnt="0"/>
      <dgm:spPr/>
    </dgm:pt>
    <dgm:pt modelId="{D898BDB1-54EF-4821-843B-55118CC0487F}" type="pres">
      <dgm:prSet presAssocID="{0AD5DF60-92F0-496C-97D2-971D47E3F9CD}" presName="tx1" presStyleLbl="revTx" presStyleIdx="0" presStyleCnt="5"/>
      <dgm:spPr/>
    </dgm:pt>
    <dgm:pt modelId="{BD1D31FF-4D78-41AF-A485-0B8C901ED1F8}" type="pres">
      <dgm:prSet presAssocID="{0AD5DF60-92F0-496C-97D2-971D47E3F9CD}" presName="vert1" presStyleCnt="0"/>
      <dgm:spPr/>
    </dgm:pt>
    <dgm:pt modelId="{9F380DD9-281F-4B43-B467-2741DAEE7389}" type="pres">
      <dgm:prSet presAssocID="{3A83033F-7A16-4E4E-9604-8E4C0E5514CB}" presName="thickLine" presStyleLbl="alignNode1" presStyleIdx="1" presStyleCnt="5"/>
      <dgm:spPr/>
    </dgm:pt>
    <dgm:pt modelId="{2E8B39E1-E93F-49A4-9342-5341696E4388}" type="pres">
      <dgm:prSet presAssocID="{3A83033F-7A16-4E4E-9604-8E4C0E5514CB}" presName="horz1" presStyleCnt="0"/>
      <dgm:spPr/>
    </dgm:pt>
    <dgm:pt modelId="{27457AE5-D180-4B3D-BD71-E91EF820113D}" type="pres">
      <dgm:prSet presAssocID="{3A83033F-7A16-4E4E-9604-8E4C0E5514CB}" presName="tx1" presStyleLbl="revTx" presStyleIdx="1" presStyleCnt="5"/>
      <dgm:spPr/>
    </dgm:pt>
    <dgm:pt modelId="{771091DA-7542-4735-9DF6-55AD12BC6EE6}" type="pres">
      <dgm:prSet presAssocID="{3A83033F-7A16-4E4E-9604-8E4C0E5514CB}" presName="vert1" presStyleCnt="0"/>
      <dgm:spPr/>
    </dgm:pt>
    <dgm:pt modelId="{87973F18-CD74-4C48-8E63-07D42AE36769}" type="pres">
      <dgm:prSet presAssocID="{C9207776-FBF1-41BB-9602-CD5AE64001C0}" presName="thickLine" presStyleLbl="alignNode1" presStyleIdx="2" presStyleCnt="5"/>
      <dgm:spPr/>
    </dgm:pt>
    <dgm:pt modelId="{59C58447-F7B1-4E5C-AC83-2E032CCD6D99}" type="pres">
      <dgm:prSet presAssocID="{C9207776-FBF1-41BB-9602-CD5AE64001C0}" presName="horz1" presStyleCnt="0"/>
      <dgm:spPr/>
    </dgm:pt>
    <dgm:pt modelId="{682F30E6-2798-48CD-8B52-25F30F705376}" type="pres">
      <dgm:prSet presAssocID="{C9207776-FBF1-41BB-9602-CD5AE64001C0}" presName="tx1" presStyleLbl="revTx" presStyleIdx="2" presStyleCnt="5"/>
      <dgm:spPr/>
    </dgm:pt>
    <dgm:pt modelId="{20BE4330-9A30-4410-B909-31EF8DBE12CC}" type="pres">
      <dgm:prSet presAssocID="{C9207776-FBF1-41BB-9602-CD5AE64001C0}" presName="vert1" presStyleCnt="0"/>
      <dgm:spPr/>
    </dgm:pt>
    <dgm:pt modelId="{8B82CD7F-FBC6-42EF-91D8-6990EFD7824B}" type="pres">
      <dgm:prSet presAssocID="{1C13F64D-5283-4EDB-A075-0FE4957E3B0C}" presName="thickLine" presStyleLbl="alignNode1" presStyleIdx="3" presStyleCnt="5"/>
      <dgm:spPr/>
    </dgm:pt>
    <dgm:pt modelId="{D221D617-0963-4D95-AC22-86EA536D307B}" type="pres">
      <dgm:prSet presAssocID="{1C13F64D-5283-4EDB-A075-0FE4957E3B0C}" presName="horz1" presStyleCnt="0"/>
      <dgm:spPr/>
    </dgm:pt>
    <dgm:pt modelId="{3BF164DF-B232-43EF-9A03-AEDB8776730A}" type="pres">
      <dgm:prSet presAssocID="{1C13F64D-5283-4EDB-A075-0FE4957E3B0C}" presName="tx1" presStyleLbl="revTx" presStyleIdx="3" presStyleCnt="5"/>
      <dgm:spPr/>
    </dgm:pt>
    <dgm:pt modelId="{C5C60A8F-73C0-45A1-8A96-124A94D43DAD}" type="pres">
      <dgm:prSet presAssocID="{1C13F64D-5283-4EDB-A075-0FE4957E3B0C}" presName="vert1" presStyleCnt="0"/>
      <dgm:spPr/>
    </dgm:pt>
    <dgm:pt modelId="{BC552BD4-C4EE-452B-8B34-DDBDB88AAFD7}" type="pres">
      <dgm:prSet presAssocID="{50BF9D85-8C92-403B-905F-2DD504B6EDF8}" presName="thickLine" presStyleLbl="alignNode1" presStyleIdx="4" presStyleCnt="5"/>
      <dgm:spPr/>
    </dgm:pt>
    <dgm:pt modelId="{DBD30E43-0A36-4DBA-9A38-0C1A1664CE82}" type="pres">
      <dgm:prSet presAssocID="{50BF9D85-8C92-403B-905F-2DD504B6EDF8}" presName="horz1" presStyleCnt="0"/>
      <dgm:spPr/>
    </dgm:pt>
    <dgm:pt modelId="{9E0324C0-36C5-4F90-89C5-3943BD048952}" type="pres">
      <dgm:prSet presAssocID="{50BF9D85-8C92-403B-905F-2DD504B6EDF8}" presName="tx1" presStyleLbl="revTx" presStyleIdx="4" presStyleCnt="5"/>
      <dgm:spPr/>
    </dgm:pt>
    <dgm:pt modelId="{E1B6531A-4E3A-4057-88F9-AE25D9927F9F}" type="pres">
      <dgm:prSet presAssocID="{50BF9D85-8C92-403B-905F-2DD504B6EDF8}" presName="vert1" presStyleCnt="0"/>
      <dgm:spPr/>
    </dgm:pt>
  </dgm:ptLst>
  <dgm:cxnLst>
    <dgm:cxn modelId="{DEA71530-C9BB-4A31-8591-3976641513F1}" srcId="{5F7DD2E2-2973-45E8-A8E4-A9CAF720416D}" destId="{C9207776-FBF1-41BB-9602-CD5AE64001C0}" srcOrd="2" destOrd="0" parTransId="{0546A8BB-6A00-4C76-9194-F11F2D430E1D}" sibTransId="{C3BD4C27-6DB1-4577-B911-31170FF181A7}"/>
    <dgm:cxn modelId="{300F975B-9A3C-4CCC-9AFF-B1DE0D730268}" type="presOf" srcId="{C9207776-FBF1-41BB-9602-CD5AE64001C0}" destId="{682F30E6-2798-48CD-8B52-25F30F705376}" srcOrd="0" destOrd="0" presId="urn:microsoft.com/office/officeart/2008/layout/LinedList"/>
    <dgm:cxn modelId="{CC9DDE89-4575-4434-AAB4-DA297D6AAF0B}" srcId="{5F7DD2E2-2973-45E8-A8E4-A9CAF720416D}" destId="{50BF9D85-8C92-403B-905F-2DD504B6EDF8}" srcOrd="4" destOrd="0" parTransId="{FC7A5362-D623-4D84-BD9E-7B8E1ED9F888}" sibTransId="{1B84288F-116B-4ED3-8170-AE8E476A1463}"/>
    <dgm:cxn modelId="{58F34291-3454-4910-8525-ECC9AA6FFE16}" type="presOf" srcId="{3A83033F-7A16-4E4E-9604-8E4C0E5514CB}" destId="{27457AE5-D180-4B3D-BD71-E91EF820113D}" srcOrd="0" destOrd="0" presId="urn:microsoft.com/office/officeart/2008/layout/LinedList"/>
    <dgm:cxn modelId="{B94360AE-0836-47CC-9841-5B981F253402}" type="presOf" srcId="{50BF9D85-8C92-403B-905F-2DD504B6EDF8}" destId="{9E0324C0-36C5-4F90-89C5-3943BD048952}" srcOrd="0" destOrd="0" presId="urn:microsoft.com/office/officeart/2008/layout/LinedList"/>
    <dgm:cxn modelId="{321A42B0-F44F-4DA3-97C9-2ECE661FBD3B}" type="presOf" srcId="{1C13F64D-5283-4EDB-A075-0FE4957E3B0C}" destId="{3BF164DF-B232-43EF-9A03-AEDB8776730A}" srcOrd="0" destOrd="0" presId="urn:microsoft.com/office/officeart/2008/layout/LinedList"/>
    <dgm:cxn modelId="{E7C915C2-D0B9-42FE-A649-50FB20F0BD59}" type="presOf" srcId="{0AD5DF60-92F0-496C-97D2-971D47E3F9CD}" destId="{D898BDB1-54EF-4821-843B-55118CC0487F}" srcOrd="0" destOrd="0" presId="urn:microsoft.com/office/officeart/2008/layout/LinedList"/>
    <dgm:cxn modelId="{023E6AC2-938C-45BA-9B65-53ABEFB82814}" srcId="{5F7DD2E2-2973-45E8-A8E4-A9CAF720416D}" destId="{3A83033F-7A16-4E4E-9604-8E4C0E5514CB}" srcOrd="1" destOrd="0" parTransId="{B6B530E1-1F8E-4719-8427-F70962CC59DF}" sibTransId="{9A114AF8-08FC-447C-B711-AE44D17132D1}"/>
    <dgm:cxn modelId="{60230DCD-DC9F-4200-B8D9-5D8E7C9AB1BF}" srcId="{5F7DD2E2-2973-45E8-A8E4-A9CAF720416D}" destId="{0AD5DF60-92F0-496C-97D2-971D47E3F9CD}" srcOrd="0" destOrd="0" parTransId="{AEB8D6A8-B0C8-41E5-BF97-68247E44CCB3}" sibTransId="{C9B139C7-7B2D-4737-91B3-2F54D27C7C28}"/>
    <dgm:cxn modelId="{298B6AE1-3888-4FE0-8C84-19725BE120B2}" type="presOf" srcId="{5F7DD2E2-2973-45E8-A8E4-A9CAF720416D}" destId="{51BF32B2-B985-4418-A2AE-0E9253A2E602}" srcOrd="0" destOrd="0" presId="urn:microsoft.com/office/officeart/2008/layout/LinedList"/>
    <dgm:cxn modelId="{CE98A9FF-A9B0-427C-87B6-06F25970A6C2}" srcId="{5F7DD2E2-2973-45E8-A8E4-A9CAF720416D}" destId="{1C13F64D-5283-4EDB-A075-0FE4957E3B0C}" srcOrd="3" destOrd="0" parTransId="{B36C74F6-781C-48F7-B982-006D3D8A8665}" sibTransId="{87FB0253-2F68-4C37-A39A-18CB3007C581}"/>
    <dgm:cxn modelId="{28814977-A3BD-4093-BD8E-E84CF07716B1}" type="presParOf" srcId="{51BF32B2-B985-4418-A2AE-0E9253A2E602}" destId="{84A8BD8E-FE6D-4CF4-AF46-E42F00BD2B57}" srcOrd="0" destOrd="0" presId="urn:microsoft.com/office/officeart/2008/layout/LinedList"/>
    <dgm:cxn modelId="{61DE47EF-9205-4763-9179-DF27B7FB25F5}" type="presParOf" srcId="{51BF32B2-B985-4418-A2AE-0E9253A2E602}" destId="{D08D888E-9536-482A-A774-70439CEA691B}" srcOrd="1" destOrd="0" presId="urn:microsoft.com/office/officeart/2008/layout/LinedList"/>
    <dgm:cxn modelId="{BEA35D7C-F03E-4724-8305-36995F356FDD}" type="presParOf" srcId="{D08D888E-9536-482A-A774-70439CEA691B}" destId="{D898BDB1-54EF-4821-843B-55118CC0487F}" srcOrd="0" destOrd="0" presId="urn:microsoft.com/office/officeart/2008/layout/LinedList"/>
    <dgm:cxn modelId="{4F08CB2D-C947-4925-8843-C90C7BFD9054}" type="presParOf" srcId="{D08D888E-9536-482A-A774-70439CEA691B}" destId="{BD1D31FF-4D78-41AF-A485-0B8C901ED1F8}" srcOrd="1" destOrd="0" presId="urn:microsoft.com/office/officeart/2008/layout/LinedList"/>
    <dgm:cxn modelId="{68C0AF34-8910-4A53-BC81-C839A1EE58B9}" type="presParOf" srcId="{51BF32B2-B985-4418-A2AE-0E9253A2E602}" destId="{9F380DD9-281F-4B43-B467-2741DAEE7389}" srcOrd="2" destOrd="0" presId="urn:microsoft.com/office/officeart/2008/layout/LinedList"/>
    <dgm:cxn modelId="{EB840E9F-CD95-4DB8-A961-0D4949A5DD50}" type="presParOf" srcId="{51BF32B2-B985-4418-A2AE-0E9253A2E602}" destId="{2E8B39E1-E93F-49A4-9342-5341696E4388}" srcOrd="3" destOrd="0" presId="urn:microsoft.com/office/officeart/2008/layout/LinedList"/>
    <dgm:cxn modelId="{C0EFF623-478B-43A1-8E62-8784FBC9FA44}" type="presParOf" srcId="{2E8B39E1-E93F-49A4-9342-5341696E4388}" destId="{27457AE5-D180-4B3D-BD71-E91EF820113D}" srcOrd="0" destOrd="0" presId="urn:microsoft.com/office/officeart/2008/layout/LinedList"/>
    <dgm:cxn modelId="{6ACE2537-19A1-4D73-AC4E-4F75FAE397E1}" type="presParOf" srcId="{2E8B39E1-E93F-49A4-9342-5341696E4388}" destId="{771091DA-7542-4735-9DF6-55AD12BC6EE6}" srcOrd="1" destOrd="0" presId="urn:microsoft.com/office/officeart/2008/layout/LinedList"/>
    <dgm:cxn modelId="{C1CD3D91-F5DD-438F-977A-5079259FB337}" type="presParOf" srcId="{51BF32B2-B985-4418-A2AE-0E9253A2E602}" destId="{87973F18-CD74-4C48-8E63-07D42AE36769}" srcOrd="4" destOrd="0" presId="urn:microsoft.com/office/officeart/2008/layout/LinedList"/>
    <dgm:cxn modelId="{50797716-9B97-46FF-A081-51D966F8D59A}" type="presParOf" srcId="{51BF32B2-B985-4418-A2AE-0E9253A2E602}" destId="{59C58447-F7B1-4E5C-AC83-2E032CCD6D99}" srcOrd="5" destOrd="0" presId="urn:microsoft.com/office/officeart/2008/layout/LinedList"/>
    <dgm:cxn modelId="{39761D49-7693-475C-9633-9DD65C91F82E}" type="presParOf" srcId="{59C58447-F7B1-4E5C-AC83-2E032CCD6D99}" destId="{682F30E6-2798-48CD-8B52-25F30F705376}" srcOrd="0" destOrd="0" presId="urn:microsoft.com/office/officeart/2008/layout/LinedList"/>
    <dgm:cxn modelId="{AA4BCB47-2EB3-43FC-8167-64636655E07D}" type="presParOf" srcId="{59C58447-F7B1-4E5C-AC83-2E032CCD6D99}" destId="{20BE4330-9A30-4410-B909-31EF8DBE12CC}" srcOrd="1" destOrd="0" presId="urn:microsoft.com/office/officeart/2008/layout/LinedList"/>
    <dgm:cxn modelId="{5FD4F82D-6B70-4FEE-8683-F1105FFFBA22}" type="presParOf" srcId="{51BF32B2-B985-4418-A2AE-0E9253A2E602}" destId="{8B82CD7F-FBC6-42EF-91D8-6990EFD7824B}" srcOrd="6" destOrd="0" presId="urn:microsoft.com/office/officeart/2008/layout/LinedList"/>
    <dgm:cxn modelId="{8F012D23-2184-4935-85C8-963435D87330}" type="presParOf" srcId="{51BF32B2-B985-4418-A2AE-0E9253A2E602}" destId="{D221D617-0963-4D95-AC22-86EA536D307B}" srcOrd="7" destOrd="0" presId="urn:microsoft.com/office/officeart/2008/layout/LinedList"/>
    <dgm:cxn modelId="{C41CFA85-1BC1-45EC-82C8-10DE3E1FBC6F}" type="presParOf" srcId="{D221D617-0963-4D95-AC22-86EA536D307B}" destId="{3BF164DF-B232-43EF-9A03-AEDB8776730A}" srcOrd="0" destOrd="0" presId="urn:microsoft.com/office/officeart/2008/layout/LinedList"/>
    <dgm:cxn modelId="{C482379E-026C-4BC3-8E5E-EA603BFED8AB}" type="presParOf" srcId="{D221D617-0963-4D95-AC22-86EA536D307B}" destId="{C5C60A8F-73C0-45A1-8A96-124A94D43DAD}" srcOrd="1" destOrd="0" presId="urn:microsoft.com/office/officeart/2008/layout/LinedList"/>
    <dgm:cxn modelId="{F86DA16A-EC4E-4E7D-B0B8-5CF29A8A849D}" type="presParOf" srcId="{51BF32B2-B985-4418-A2AE-0E9253A2E602}" destId="{BC552BD4-C4EE-452B-8B34-DDBDB88AAFD7}" srcOrd="8" destOrd="0" presId="urn:microsoft.com/office/officeart/2008/layout/LinedList"/>
    <dgm:cxn modelId="{BD63167C-4D6B-458F-8FE3-0706EDD0E29A}" type="presParOf" srcId="{51BF32B2-B985-4418-A2AE-0E9253A2E602}" destId="{DBD30E43-0A36-4DBA-9A38-0C1A1664CE82}" srcOrd="9" destOrd="0" presId="urn:microsoft.com/office/officeart/2008/layout/LinedList"/>
    <dgm:cxn modelId="{6483C5C8-B629-4E06-9E6C-0E06B8BEB20A}" type="presParOf" srcId="{DBD30E43-0A36-4DBA-9A38-0C1A1664CE82}" destId="{9E0324C0-36C5-4F90-89C5-3943BD048952}" srcOrd="0" destOrd="0" presId="urn:microsoft.com/office/officeart/2008/layout/LinedList"/>
    <dgm:cxn modelId="{297C99D8-6966-41B3-8390-050326A61516}" type="presParOf" srcId="{DBD30E43-0A36-4DBA-9A38-0C1A1664CE82}" destId="{E1B6531A-4E3A-4057-88F9-AE25D9927F9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D7D6DD-06A3-42E6-A30D-2596C39FECD2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2E8935-9E19-424B-A703-1B1350FAF55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IE" sz="2000" b="1" i="1" dirty="0">
              <a:latin typeface="Segoe UI Light" panose="020B0502040204020203" pitchFamily="34" charset="0"/>
              <a:cs typeface="Segoe UI Light" panose="020B0502040204020203" pitchFamily="34" charset="0"/>
            </a:rPr>
            <a:t>Focus on at least 2 (max 4) elements of teaching and learning - may be related to Junior Cycle or the sustainable reopening of the school</a:t>
          </a:r>
          <a:endParaRPr lang="en-US" sz="2000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8D571C91-C3C5-4DCF-82F4-C2C5E1EF4E92}" type="parTrans" cxnId="{8999537B-AC77-4558-9BE2-79C790EC21CC}">
      <dgm:prSet/>
      <dgm:spPr/>
      <dgm:t>
        <a:bodyPr/>
        <a:lstStyle/>
        <a:p>
          <a:endParaRPr lang="en-US"/>
        </a:p>
      </dgm:t>
    </dgm:pt>
    <dgm:pt modelId="{2168A2CA-98F5-4284-81AA-DD0CC3C45691}" type="sibTrans" cxnId="{8999537B-AC77-4558-9BE2-79C790EC21CC}">
      <dgm:prSet/>
      <dgm:spPr/>
      <dgm:t>
        <a:bodyPr/>
        <a:lstStyle/>
        <a:p>
          <a:endParaRPr lang="en-US"/>
        </a:p>
      </dgm:t>
    </dgm:pt>
    <dgm:pt modelId="{33E27327-FFDB-43ED-8515-A91DD5B472B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IE" sz="2000" b="1" dirty="0">
              <a:latin typeface="Segoe UI Light" panose="020B0502040204020203" pitchFamily="34" charset="0"/>
              <a:cs typeface="Segoe UI Light" panose="020B0502040204020203" pitchFamily="34" charset="0"/>
            </a:rPr>
            <a:t>School Self-Evaluation Report</a:t>
          </a:r>
          <a:br>
            <a:rPr lang="en-IE" sz="1300" dirty="0"/>
          </a:br>
          <a:br>
            <a:rPr lang="en-IE" sz="1300" dirty="0"/>
          </a:br>
          <a:endParaRPr lang="en-US" sz="1300" dirty="0"/>
        </a:p>
      </dgm:t>
    </dgm:pt>
    <dgm:pt modelId="{D6471A6D-75D9-4C74-A31D-95C29E184055}" type="parTrans" cxnId="{272F1E9E-6C8F-4B44-AF81-A72D82D67010}">
      <dgm:prSet/>
      <dgm:spPr/>
      <dgm:t>
        <a:bodyPr/>
        <a:lstStyle/>
        <a:p>
          <a:endParaRPr lang="en-US"/>
        </a:p>
      </dgm:t>
    </dgm:pt>
    <dgm:pt modelId="{3185F671-111F-43DB-8505-7B7C9D4E89FF}" type="sibTrans" cxnId="{272F1E9E-6C8F-4B44-AF81-A72D82D67010}">
      <dgm:prSet/>
      <dgm:spPr/>
      <dgm:t>
        <a:bodyPr/>
        <a:lstStyle/>
        <a:p>
          <a:endParaRPr lang="en-US"/>
        </a:p>
      </dgm:t>
    </dgm:pt>
    <dgm:pt modelId="{79B9844E-E99D-4094-8FA3-89019DDFC22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IE" sz="2000" b="0" dirty="0">
              <a:latin typeface="Segoe UI Symbol" panose="020B0502040204020203" pitchFamily="34" charset="0"/>
              <a:ea typeface="Segoe UI Symbol" panose="020B0502040204020203" pitchFamily="34" charset="0"/>
            </a:rPr>
            <a:t>School Improvement Plan</a:t>
          </a:r>
          <a:endParaRPr lang="en-US" sz="2000" b="0" dirty="0">
            <a:latin typeface="Segoe UI Symbol" panose="020B0502040204020203" pitchFamily="34" charset="0"/>
            <a:ea typeface="Segoe UI Symbol" panose="020B0502040204020203" pitchFamily="34" charset="0"/>
          </a:endParaRPr>
        </a:p>
      </dgm:t>
    </dgm:pt>
    <dgm:pt modelId="{18D17088-7DFE-4C39-99F9-4DFED784EF28}" type="parTrans" cxnId="{11D6D61B-83BA-47D6-BAC4-EC9CEAAE65B3}">
      <dgm:prSet/>
      <dgm:spPr/>
      <dgm:t>
        <a:bodyPr/>
        <a:lstStyle/>
        <a:p>
          <a:endParaRPr lang="en-US"/>
        </a:p>
      </dgm:t>
    </dgm:pt>
    <dgm:pt modelId="{D7447FB5-4384-4195-AB03-385E7DADC02B}" type="sibTrans" cxnId="{11D6D61B-83BA-47D6-BAC4-EC9CEAAE65B3}">
      <dgm:prSet/>
      <dgm:spPr/>
      <dgm:t>
        <a:bodyPr/>
        <a:lstStyle/>
        <a:p>
          <a:endParaRPr lang="en-US"/>
        </a:p>
      </dgm:t>
    </dgm:pt>
    <dgm:pt modelId="{C38BA025-A5A7-4462-A5E6-EFC03843470E}" type="pres">
      <dgm:prSet presAssocID="{BDD7D6DD-06A3-42E6-A30D-2596C39FECD2}" presName="root" presStyleCnt="0">
        <dgm:presLayoutVars>
          <dgm:dir/>
          <dgm:resizeHandles val="exact"/>
        </dgm:presLayoutVars>
      </dgm:prSet>
      <dgm:spPr/>
    </dgm:pt>
    <dgm:pt modelId="{9A2A5554-6B77-4E3E-A5C2-0C7E71D51BE6}" type="pres">
      <dgm:prSet presAssocID="{D62E8935-9E19-424B-A703-1B1350FAF558}" presName="compNode" presStyleCnt="0"/>
      <dgm:spPr/>
    </dgm:pt>
    <dgm:pt modelId="{EFE6522B-8504-48E7-8CC4-3575EA211944}" type="pres">
      <dgm:prSet presAssocID="{D62E8935-9E19-424B-A703-1B1350FAF55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5796C9CC-561A-4093-839C-C8407EA260CA}" type="pres">
      <dgm:prSet presAssocID="{D62E8935-9E19-424B-A703-1B1350FAF558}" presName="spaceRect" presStyleCnt="0"/>
      <dgm:spPr/>
    </dgm:pt>
    <dgm:pt modelId="{CBAB8AF0-E6E5-4AF1-B3BA-0B6FC60E04AF}" type="pres">
      <dgm:prSet presAssocID="{D62E8935-9E19-424B-A703-1B1350FAF558}" presName="textRect" presStyleLbl="revTx" presStyleIdx="0" presStyleCnt="3" custScaleX="159483" custScaleY="123570">
        <dgm:presLayoutVars>
          <dgm:chMax val="1"/>
          <dgm:chPref val="1"/>
        </dgm:presLayoutVars>
      </dgm:prSet>
      <dgm:spPr/>
    </dgm:pt>
    <dgm:pt modelId="{2FBBDDBC-A4EF-4983-8B4F-AC63B87DC63B}" type="pres">
      <dgm:prSet presAssocID="{2168A2CA-98F5-4284-81AA-DD0CC3C45691}" presName="sibTrans" presStyleCnt="0"/>
      <dgm:spPr/>
    </dgm:pt>
    <dgm:pt modelId="{8200C4AD-3ED4-43F3-82EB-8A608950A1F8}" type="pres">
      <dgm:prSet presAssocID="{33E27327-FFDB-43ED-8515-A91DD5B472BB}" presName="compNode" presStyleCnt="0"/>
      <dgm:spPr/>
    </dgm:pt>
    <dgm:pt modelId="{3F37C1FE-8C30-4E58-9D8A-B28F64223EC0}" type="pres">
      <dgm:prSet presAssocID="{33E27327-FFDB-43ED-8515-A91DD5B472BB}" presName="iconRect" presStyleLbl="node1" presStyleIdx="1" presStyleCnt="3" custLinFactNeighborX="-16092" custLinFactNeighborY="-3124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55AFD30C-4A5C-42B9-A66F-3CA8E9DB4FBE}" type="pres">
      <dgm:prSet presAssocID="{33E27327-FFDB-43ED-8515-A91DD5B472BB}" presName="spaceRect" presStyleCnt="0"/>
      <dgm:spPr/>
    </dgm:pt>
    <dgm:pt modelId="{4824C748-E093-4091-B0C8-115EC8447E3A}" type="pres">
      <dgm:prSet presAssocID="{33E27327-FFDB-43ED-8515-A91DD5B472BB}" presName="textRect" presStyleLbl="revTx" presStyleIdx="1" presStyleCnt="3">
        <dgm:presLayoutVars>
          <dgm:chMax val="1"/>
          <dgm:chPref val="1"/>
        </dgm:presLayoutVars>
      </dgm:prSet>
      <dgm:spPr/>
    </dgm:pt>
    <dgm:pt modelId="{9E27C81D-4DC5-4D6A-854E-DE524658106A}" type="pres">
      <dgm:prSet presAssocID="{3185F671-111F-43DB-8505-7B7C9D4E89FF}" presName="sibTrans" presStyleCnt="0"/>
      <dgm:spPr/>
    </dgm:pt>
    <dgm:pt modelId="{25CDEE6C-FFA6-46D8-BB52-8439F400C7F9}" type="pres">
      <dgm:prSet presAssocID="{79B9844E-E99D-4094-8FA3-89019DDFC22C}" presName="compNode" presStyleCnt="0"/>
      <dgm:spPr/>
    </dgm:pt>
    <dgm:pt modelId="{847298B5-07EC-4B2C-86CB-0A39BEFA054E}" type="pres">
      <dgm:prSet presAssocID="{79B9844E-E99D-4094-8FA3-89019DDFC22C}" presName="iconRect" presStyleLbl="node1" presStyleIdx="2" presStyleCnt="3" custLinFactNeighborX="1529" custLinFactNeighborY="-3124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CD6CA48A-0711-46FF-9203-32A1E3B37440}" type="pres">
      <dgm:prSet presAssocID="{79B9844E-E99D-4094-8FA3-89019DDFC22C}" presName="spaceRect" presStyleCnt="0"/>
      <dgm:spPr/>
    </dgm:pt>
    <dgm:pt modelId="{64F699AE-293E-4D6B-89A5-34D704EA6909}" type="pres">
      <dgm:prSet presAssocID="{79B9844E-E99D-4094-8FA3-89019DDFC22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1D6D61B-83BA-47D6-BAC4-EC9CEAAE65B3}" srcId="{BDD7D6DD-06A3-42E6-A30D-2596C39FECD2}" destId="{79B9844E-E99D-4094-8FA3-89019DDFC22C}" srcOrd="2" destOrd="0" parTransId="{18D17088-7DFE-4C39-99F9-4DFED784EF28}" sibTransId="{D7447FB5-4384-4195-AB03-385E7DADC02B}"/>
    <dgm:cxn modelId="{91801467-6CFB-45BF-BC54-744991F99E85}" type="presOf" srcId="{BDD7D6DD-06A3-42E6-A30D-2596C39FECD2}" destId="{C38BA025-A5A7-4462-A5E6-EFC03843470E}" srcOrd="0" destOrd="0" presId="urn:microsoft.com/office/officeart/2018/2/layout/IconLabelList"/>
    <dgm:cxn modelId="{8999537B-AC77-4558-9BE2-79C790EC21CC}" srcId="{BDD7D6DD-06A3-42E6-A30D-2596C39FECD2}" destId="{D62E8935-9E19-424B-A703-1B1350FAF558}" srcOrd="0" destOrd="0" parTransId="{8D571C91-C3C5-4DCF-82F4-C2C5E1EF4E92}" sibTransId="{2168A2CA-98F5-4284-81AA-DD0CC3C45691}"/>
    <dgm:cxn modelId="{6AE9CF7D-B34A-4CE1-AFE7-FD19C7CB900C}" type="presOf" srcId="{79B9844E-E99D-4094-8FA3-89019DDFC22C}" destId="{64F699AE-293E-4D6B-89A5-34D704EA6909}" srcOrd="0" destOrd="0" presId="urn:microsoft.com/office/officeart/2018/2/layout/IconLabelList"/>
    <dgm:cxn modelId="{272F1E9E-6C8F-4B44-AF81-A72D82D67010}" srcId="{BDD7D6DD-06A3-42E6-A30D-2596C39FECD2}" destId="{33E27327-FFDB-43ED-8515-A91DD5B472BB}" srcOrd="1" destOrd="0" parTransId="{D6471A6D-75D9-4C74-A31D-95C29E184055}" sibTransId="{3185F671-111F-43DB-8505-7B7C9D4E89FF}"/>
    <dgm:cxn modelId="{EE6323AE-7DED-404F-A60B-5444D069AF9B}" type="presOf" srcId="{33E27327-FFDB-43ED-8515-A91DD5B472BB}" destId="{4824C748-E093-4091-B0C8-115EC8447E3A}" srcOrd="0" destOrd="0" presId="urn:microsoft.com/office/officeart/2018/2/layout/IconLabelList"/>
    <dgm:cxn modelId="{46076BC0-5C94-4D90-A179-F35D0B0570B2}" type="presOf" srcId="{D62E8935-9E19-424B-A703-1B1350FAF558}" destId="{CBAB8AF0-E6E5-4AF1-B3BA-0B6FC60E04AF}" srcOrd="0" destOrd="0" presId="urn:microsoft.com/office/officeart/2018/2/layout/IconLabelList"/>
    <dgm:cxn modelId="{3F95B5D1-8434-4862-97B5-774D2BA452CF}" type="presParOf" srcId="{C38BA025-A5A7-4462-A5E6-EFC03843470E}" destId="{9A2A5554-6B77-4E3E-A5C2-0C7E71D51BE6}" srcOrd="0" destOrd="0" presId="urn:microsoft.com/office/officeart/2018/2/layout/IconLabelList"/>
    <dgm:cxn modelId="{B4C39D41-FA3D-4C6E-9B24-523CBBACA7C7}" type="presParOf" srcId="{9A2A5554-6B77-4E3E-A5C2-0C7E71D51BE6}" destId="{EFE6522B-8504-48E7-8CC4-3575EA211944}" srcOrd="0" destOrd="0" presId="urn:microsoft.com/office/officeart/2018/2/layout/IconLabelList"/>
    <dgm:cxn modelId="{509A6F94-B51C-4976-8A00-EF1D631E23C7}" type="presParOf" srcId="{9A2A5554-6B77-4E3E-A5C2-0C7E71D51BE6}" destId="{5796C9CC-561A-4093-839C-C8407EA260CA}" srcOrd="1" destOrd="0" presId="urn:microsoft.com/office/officeart/2018/2/layout/IconLabelList"/>
    <dgm:cxn modelId="{2A8D5AB0-A98A-47DE-BECF-89749DB80262}" type="presParOf" srcId="{9A2A5554-6B77-4E3E-A5C2-0C7E71D51BE6}" destId="{CBAB8AF0-E6E5-4AF1-B3BA-0B6FC60E04AF}" srcOrd="2" destOrd="0" presId="urn:microsoft.com/office/officeart/2018/2/layout/IconLabelList"/>
    <dgm:cxn modelId="{7FFF5543-3801-44A3-A548-BE7A99E906DF}" type="presParOf" srcId="{C38BA025-A5A7-4462-A5E6-EFC03843470E}" destId="{2FBBDDBC-A4EF-4983-8B4F-AC63B87DC63B}" srcOrd="1" destOrd="0" presId="urn:microsoft.com/office/officeart/2018/2/layout/IconLabelList"/>
    <dgm:cxn modelId="{4AEA51B0-77FD-480E-8494-2EF0FE362597}" type="presParOf" srcId="{C38BA025-A5A7-4462-A5E6-EFC03843470E}" destId="{8200C4AD-3ED4-43F3-82EB-8A608950A1F8}" srcOrd="2" destOrd="0" presId="urn:microsoft.com/office/officeart/2018/2/layout/IconLabelList"/>
    <dgm:cxn modelId="{6F4B4A43-EF49-4B69-8C6D-2B2ED6C584EE}" type="presParOf" srcId="{8200C4AD-3ED4-43F3-82EB-8A608950A1F8}" destId="{3F37C1FE-8C30-4E58-9D8A-B28F64223EC0}" srcOrd="0" destOrd="0" presId="urn:microsoft.com/office/officeart/2018/2/layout/IconLabelList"/>
    <dgm:cxn modelId="{E571BE9C-F54C-4B37-8826-627AB725A5B9}" type="presParOf" srcId="{8200C4AD-3ED4-43F3-82EB-8A608950A1F8}" destId="{55AFD30C-4A5C-42B9-A66F-3CA8E9DB4FBE}" srcOrd="1" destOrd="0" presId="urn:microsoft.com/office/officeart/2018/2/layout/IconLabelList"/>
    <dgm:cxn modelId="{8DCB96ED-8CC3-469B-A47E-14231B1CA264}" type="presParOf" srcId="{8200C4AD-3ED4-43F3-82EB-8A608950A1F8}" destId="{4824C748-E093-4091-B0C8-115EC8447E3A}" srcOrd="2" destOrd="0" presId="urn:microsoft.com/office/officeart/2018/2/layout/IconLabelList"/>
    <dgm:cxn modelId="{E12AC175-9D58-4C73-A5E4-CFDB691AAB15}" type="presParOf" srcId="{C38BA025-A5A7-4462-A5E6-EFC03843470E}" destId="{9E27C81D-4DC5-4D6A-854E-DE524658106A}" srcOrd="3" destOrd="0" presId="urn:microsoft.com/office/officeart/2018/2/layout/IconLabelList"/>
    <dgm:cxn modelId="{25C741CE-2222-4461-8EC8-D5F80688A4C4}" type="presParOf" srcId="{C38BA025-A5A7-4462-A5E6-EFC03843470E}" destId="{25CDEE6C-FFA6-46D8-BB52-8439F400C7F9}" srcOrd="4" destOrd="0" presId="urn:microsoft.com/office/officeart/2018/2/layout/IconLabelList"/>
    <dgm:cxn modelId="{0E34E5B0-C3E3-40AB-8328-3F150123443E}" type="presParOf" srcId="{25CDEE6C-FFA6-46D8-BB52-8439F400C7F9}" destId="{847298B5-07EC-4B2C-86CB-0A39BEFA054E}" srcOrd="0" destOrd="0" presId="urn:microsoft.com/office/officeart/2018/2/layout/IconLabelList"/>
    <dgm:cxn modelId="{65D4DC0D-8AC5-45E9-B5A2-F44351AFDEA7}" type="presParOf" srcId="{25CDEE6C-FFA6-46D8-BB52-8439F400C7F9}" destId="{CD6CA48A-0711-46FF-9203-32A1E3B37440}" srcOrd="1" destOrd="0" presId="urn:microsoft.com/office/officeart/2018/2/layout/IconLabelList"/>
    <dgm:cxn modelId="{F775EE46-9FDB-4B94-82E7-7A39645F933E}" type="presParOf" srcId="{25CDEE6C-FFA6-46D8-BB52-8439F400C7F9}" destId="{64F699AE-293E-4D6B-89A5-34D704EA690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5D8274-BDF5-44FC-A9B7-F43E13CC4CA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4C9756F-22C7-460F-9E0E-80506A2F0738}">
      <dgm:prSet custT="1"/>
      <dgm:spPr/>
      <dgm:t>
        <a:bodyPr/>
        <a:lstStyle/>
        <a:p>
          <a:r>
            <a:rPr lang="en-US" sz="2000" dirty="0"/>
            <a:t>Looking at Our Schools  2016</a:t>
          </a:r>
        </a:p>
      </dgm:t>
    </dgm:pt>
    <dgm:pt modelId="{A182BAB0-0BA2-48E6-86A9-D2B3C361A550}" type="parTrans" cxnId="{ACBEEFD2-C116-455E-818E-3DE60472F6A1}">
      <dgm:prSet/>
      <dgm:spPr/>
      <dgm:t>
        <a:bodyPr/>
        <a:lstStyle/>
        <a:p>
          <a:endParaRPr lang="en-US"/>
        </a:p>
      </dgm:t>
    </dgm:pt>
    <dgm:pt modelId="{AF36FEA7-86E9-46B4-87DB-6EC82D3301CC}" type="sibTrans" cxnId="{ACBEEFD2-C116-455E-818E-3DE60472F6A1}">
      <dgm:prSet/>
      <dgm:spPr/>
      <dgm:t>
        <a:bodyPr/>
        <a:lstStyle/>
        <a:p>
          <a:endParaRPr lang="en-US"/>
        </a:p>
      </dgm:t>
    </dgm:pt>
    <dgm:pt modelId="{E4227CF0-AE65-4DDA-8C62-3C0ACB5625A6}">
      <dgm:prSet custT="1"/>
      <dgm:spPr/>
      <dgm:t>
        <a:bodyPr/>
        <a:lstStyle/>
        <a:p>
          <a:r>
            <a:rPr lang="en-US" sz="2000" dirty="0"/>
            <a:t>School Self Evaluation 2016-2021</a:t>
          </a:r>
        </a:p>
      </dgm:t>
    </dgm:pt>
    <dgm:pt modelId="{E5BC137B-3BF9-4F31-BB8F-6173525F96A2}" type="parTrans" cxnId="{099CE456-BEE7-4FB3-88D2-D7144B01FA02}">
      <dgm:prSet/>
      <dgm:spPr/>
      <dgm:t>
        <a:bodyPr/>
        <a:lstStyle/>
        <a:p>
          <a:endParaRPr lang="en-US"/>
        </a:p>
      </dgm:t>
    </dgm:pt>
    <dgm:pt modelId="{1C559101-5B2A-40FF-AC1D-21044D957B50}" type="sibTrans" cxnId="{099CE456-BEE7-4FB3-88D2-D7144B01FA02}">
      <dgm:prSet/>
      <dgm:spPr/>
      <dgm:t>
        <a:bodyPr/>
        <a:lstStyle/>
        <a:p>
          <a:endParaRPr lang="en-US"/>
        </a:p>
      </dgm:t>
    </dgm:pt>
    <dgm:pt modelId="{4F891D05-981E-4466-9DF8-66B3E7605ED8}">
      <dgm:prSet custT="1"/>
      <dgm:spPr/>
      <dgm:t>
        <a:bodyPr/>
        <a:lstStyle/>
        <a:p>
          <a:r>
            <a:rPr lang="en-US" sz="2000" dirty="0"/>
            <a:t>Framework for Junior Cycle 2015</a:t>
          </a:r>
        </a:p>
      </dgm:t>
    </dgm:pt>
    <dgm:pt modelId="{FF8EA2F1-3842-4D05-9096-0D1DC0B34198}" type="parTrans" cxnId="{A70C554B-F4BC-4D02-80FA-782116E7EDC5}">
      <dgm:prSet/>
      <dgm:spPr/>
      <dgm:t>
        <a:bodyPr/>
        <a:lstStyle/>
        <a:p>
          <a:endParaRPr lang="en-US"/>
        </a:p>
      </dgm:t>
    </dgm:pt>
    <dgm:pt modelId="{DDCEE523-9766-4B22-9916-9FB7FB2F9F96}" type="sibTrans" cxnId="{A70C554B-F4BC-4D02-80FA-782116E7EDC5}">
      <dgm:prSet/>
      <dgm:spPr/>
      <dgm:t>
        <a:bodyPr/>
        <a:lstStyle/>
        <a:p>
          <a:endParaRPr lang="en-US"/>
        </a:p>
      </dgm:t>
    </dgm:pt>
    <dgm:pt modelId="{F4492588-FA4E-423A-AE23-372047DA4451}">
      <dgm:prSet custT="1"/>
      <dgm:spPr/>
      <dgm:t>
        <a:bodyPr/>
        <a:lstStyle/>
        <a:p>
          <a:r>
            <a:rPr lang="en-US" sz="2000" dirty="0"/>
            <a:t>Wellbeing Guidelines 2016  </a:t>
          </a:r>
        </a:p>
      </dgm:t>
    </dgm:pt>
    <dgm:pt modelId="{F5DEB934-B075-4A9F-B7BB-32CA107CAAB9}" type="parTrans" cxnId="{EC5BB392-2246-4056-81A8-6DDCFEE53809}">
      <dgm:prSet/>
      <dgm:spPr/>
      <dgm:t>
        <a:bodyPr/>
        <a:lstStyle/>
        <a:p>
          <a:endParaRPr lang="en-US"/>
        </a:p>
      </dgm:t>
    </dgm:pt>
    <dgm:pt modelId="{5B4CC8B5-B682-4CED-ABDA-EB2B8816ACD0}" type="sibTrans" cxnId="{EC5BB392-2246-4056-81A8-6DDCFEE53809}">
      <dgm:prSet/>
      <dgm:spPr/>
      <dgm:t>
        <a:bodyPr/>
        <a:lstStyle/>
        <a:p>
          <a:endParaRPr lang="en-US"/>
        </a:p>
      </dgm:t>
    </dgm:pt>
    <dgm:pt modelId="{E0C02B47-E5D6-4674-A639-BFBD8D44F33B}">
      <dgm:prSet custT="1"/>
      <dgm:spPr/>
      <dgm:t>
        <a:bodyPr/>
        <a:lstStyle/>
        <a:p>
          <a:r>
            <a:rPr lang="en-US" sz="2000" dirty="0"/>
            <a:t>Circular 0040/2016 Continuing School Self-Evaluation </a:t>
          </a:r>
        </a:p>
      </dgm:t>
    </dgm:pt>
    <dgm:pt modelId="{BC43B8FC-4E72-48B6-9ED0-A13B9C9C29FF}" type="parTrans" cxnId="{10084546-D1A5-4718-A3E8-AFC213710827}">
      <dgm:prSet/>
      <dgm:spPr/>
      <dgm:t>
        <a:bodyPr/>
        <a:lstStyle/>
        <a:p>
          <a:endParaRPr lang="en-US"/>
        </a:p>
      </dgm:t>
    </dgm:pt>
    <dgm:pt modelId="{2D34BD5C-F5F9-41BD-A0A7-E8C8E5BCD395}" type="sibTrans" cxnId="{10084546-D1A5-4718-A3E8-AFC213710827}">
      <dgm:prSet/>
      <dgm:spPr/>
      <dgm:t>
        <a:bodyPr/>
        <a:lstStyle/>
        <a:p>
          <a:endParaRPr lang="en-US"/>
        </a:p>
      </dgm:t>
    </dgm:pt>
    <dgm:pt modelId="{20CB701A-2DB1-4D30-BA66-EF6E701DE5FE}">
      <dgm:prSet custT="1"/>
      <dgm:spPr/>
      <dgm:t>
        <a:bodyPr/>
        <a:lstStyle/>
        <a:p>
          <a:r>
            <a:rPr lang="en-US" sz="2000" dirty="0"/>
            <a:t>Circular 0003/2018 – Leadership and Management in Post –Primary Schools    </a:t>
          </a:r>
        </a:p>
      </dgm:t>
    </dgm:pt>
    <dgm:pt modelId="{C25F3F44-15E5-4B87-B948-76A78E3F4437}" type="parTrans" cxnId="{D228747D-0ABE-42BA-91D3-6F714B53B43F}">
      <dgm:prSet/>
      <dgm:spPr/>
      <dgm:t>
        <a:bodyPr/>
        <a:lstStyle/>
        <a:p>
          <a:endParaRPr lang="en-US"/>
        </a:p>
      </dgm:t>
    </dgm:pt>
    <dgm:pt modelId="{E7B6F342-DD52-412D-A359-DF867CA30BD6}" type="sibTrans" cxnId="{D228747D-0ABE-42BA-91D3-6F714B53B43F}">
      <dgm:prSet/>
      <dgm:spPr/>
      <dgm:t>
        <a:bodyPr/>
        <a:lstStyle/>
        <a:p>
          <a:endParaRPr lang="en-US"/>
        </a:p>
      </dgm:t>
    </dgm:pt>
    <dgm:pt modelId="{8C7F91A2-912C-4E13-83B6-D97D1167A474}">
      <dgm:prSet custT="1"/>
      <dgm:spPr/>
      <dgm:t>
        <a:bodyPr/>
        <a:lstStyle/>
        <a:p>
          <a:r>
            <a:rPr lang="en-US" sz="2000" dirty="0"/>
            <a:t>Implementing the Junior Cycle – Circular 0076/2020 </a:t>
          </a:r>
        </a:p>
      </dgm:t>
    </dgm:pt>
    <dgm:pt modelId="{C2DA8E2B-99B5-44FC-80D3-C28E21776FE9}" type="parTrans" cxnId="{32D56F7C-FB58-4F2B-9FC1-D42F4FD31574}">
      <dgm:prSet/>
      <dgm:spPr/>
      <dgm:t>
        <a:bodyPr/>
        <a:lstStyle/>
        <a:p>
          <a:endParaRPr lang="en-US"/>
        </a:p>
      </dgm:t>
    </dgm:pt>
    <dgm:pt modelId="{03C09EE2-8FD8-4471-9547-969FBC1AC055}" type="sibTrans" cxnId="{32D56F7C-FB58-4F2B-9FC1-D42F4FD31574}">
      <dgm:prSet/>
      <dgm:spPr/>
      <dgm:t>
        <a:bodyPr/>
        <a:lstStyle/>
        <a:p>
          <a:endParaRPr lang="en-US"/>
        </a:p>
      </dgm:t>
    </dgm:pt>
    <dgm:pt modelId="{60ABAF85-A2E8-456B-8820-825F9EA4D903}" type="pres">
      <dgm:prSet presAssocID="{4A5D8274-BDF5-44FC-A9B7-F43E13CC4CA8}" presName="linear" presStyleCnt="0">
        <dgm:presLayoutVars>
          <dgm:animLvl val="lvl"/>
          <dgm:resizeHandles val="exact"/>
        </dgm:presLayoutVars>
      </dgm:prSet>
      <dgm:spPr/>
    </dgm:pt>
    <dgm:pt modelId="{8E1B719A-4013-4FB0-A701-961181E6F4F8}" type="pres">
      <dgm:prSet presAssocID="{E4C9756F-22C7-460F-9E0E-80506A2F0738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013AD011-FAA8-47C3-9976-EFE47A338CCC}" type="pres">
      <dgm:prSet presAssocID="{AF36FEA7-86E9-46B4-87DB-6EC82D3301CC}" presName="spacer" presStyleCnt="0"/>
      <dgm:spPr/>
    </dgm:pt>
    <dgm:pt modelId="{99DED829-D094-4140-84DF-0EDFEE54745C}" type="pres">
      <dgm:prSet presAssocID="{E4227CF0-AE65-4DDA-8C62-3C0ACB5625A6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277443A8-7B61-478E-848E-C0BF43CDC00E}" type="pres">
      <dgm:prSet presAssocID="{1C559101-5B2A-40FF-AC1D-21044D957B50}" presName="spacer" presStyleCnt="0"/>
      <dgm:spPr/>
    </dgm:pt>
    <dgm:pt modelId="{A01DDC86-FBC0-4E48-BCF7-FC837B0E5D3F}" type="pres">
      <dgm:prSet presAssocID="{4F891D05-981E-4466-9DF8-66B3E7605ED8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79D8A520-B930-4F71-B965-A88CFBCBB8F9}" type="pres">
      <dgm:prSet presAssocID="{DDCEE523-9766-4B22-9916-9FB7FB2F9F96}" presName="spacer" presStyleCnt="0"/>
      <dgm:spPr/>
    </dgm:pt>
    <dgm:pt modelId="{6C0A1958-0774-4C30-839B-A8C9900B0267}" type="pres">
      <dgm:prSet presAssocID="{F4492588-FA4E-423A-AE23-372047DA4451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6D38EB51-4EBA-40CC-9346-4511089184A1}" type="pres">
      <dgm:prSet presAssocID="{5B4CC8B5-B682-4CED-ABDA-EB2B8816ACD0}" presName="spacer" presStyleCnt="0"/>
      <dgm:spPr/>
    </dgm:pt>
    <dgm:pt modelId="{A123B911-1B2B-43CA-8C67-2081719223FC}" type="pres">
      <dgm:prSet presAssocID="{E0C02B47-E5D6-4674-A639-BFBD8D44F33B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44068C2D-A10F-46B7-973A-1C7C503141D9}" type="pres">
      <dgm:prSet presAssocID="{2D34BD5C-F5F9-41BD-A0A7-E8C8E5BCD395}" presName="spacer" presStyleCnt="0"/>
      <dgm:spPr/>
    </dgm:pt>
    <dgm:pt modelId="{A46C77F8-BFD3-44B2-A0AF-0B17AD7DCBA3}" type="pres">
      <dgm:prSet presAssocID="{20CB701A-2DB1-4D30-BA66-EF6E701DE5FE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EF0DB0BB-F735-4E91-88D2-C470A5A009FE}" type="pres">
      <dgm:prSet presAssocID="{E7B6F342-DD52-412D-A359-DF867CA30BD6}" presName="spacer" presStyleCnt="0"/>
      <dgm:spPr/>
    </dgm:pt>
    <dgm:pt modelId="{B71D456B-E8EC-4AAF-8E53-9FBF2B575F42}" type="pres">
      <dgm:prSet presAssocID="{8C7F91A2-912C-4E13-83B6-D97D1167A474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4BD6DD26-6244-47DE-90C1-B6CD9A3BB89A}" type="presOf" srcId="{E4227CF0-AE65-4DDA-8C62-3C0ACB5625A6}" destId="{99DED829-D094-4140-84DF-0EDFEE54745C}" srcOrd="0" destOrd="0" presId="urn:microsoft.com/office/officeart/2005/8/layout/vList2"/>
    <dgm:cxn modelId="{F02C473A-CAE4-478A-90F9-8DC70E7A7E2F}" type="presOf" srcId="{8C7F91A2-912C-4E13-83B6-D97D1167A474}" destId="{B71D456B-E8EC-4AAF-8E53-9FBF2B575F42}" srcOrd="0" destOrd="0" presId="urn:microsoft.com/office/officeart/2005/8/layout/vList2"/>
    <dgm:cxn modelId="{E071A040-5413-46AB-BE4E-565A89E2A66B}" type="presOf" srcId="{20CB701A-2DB1-4D30-BA66-EF6E701DE5FE}" destId="{A46C77F8-BFD3-44B2-A0AF-0B17AD7DCBA3}" srcOrd="0" destOrd="0" presId="urn:microsoft.com/office/officeart/2005/8/layout/vList2"/>
    <dgm:cxn modelId="{C7836742-4B65-42D5-9AD3-60FFE8F0179A}" type="presOf" srcId="{E0C02B47-E5D6-4674-A639-BFBD8D44F33B}" destId="{A123B911-1B2B-43CA-8C67-2081719223FC}" srcOrd="0" destOrd="0" presId="urn:microsoft.com/office/officeart/2005/8/layout/vList2"/>
    <dgm:cxn modelId="{10084546-D1A5-4718-A3E8-AFC213710827}" srcId="{4A5D8274-BDF5-44FC-A9B7-F43E13CC4CA8}" destId="{E0C02B47-E5D6-4674-A639-BFBD8D44F33B}" srcOrd="4" destOrd="0" parTransId="{BC43B8FC-4E72-48B6-9ED0-A13B9C9C29FF}" sibTransId="{2D34BD5C-F5F9-41BD-A0A7-E8C8E5BCD395}"/>
    <dgm:cxn modelId="{62C0FE48-0BA6-4E83-BF43-407C3FFD9069}" type="presOf" srcId="{E4C9756F-22C7-460F-9E0E-80506A2F0738}" destId="{8E1B719A-4013-4FB0-A701-961181E6F4F8}" srcOrd="0" destOrd="0" presId="urn:microsoft.com/office/officeart/2005/8/layout/vList2"/>
    <dgm:cxn modelId="{A70C554B-F4BC-4D02-80FA-782116E7EDC5}" srcId="{4A5D8274-BDF5-44FC-A9B7-F43E13CC4CA8}" destId="{4F891D05-981E-4466-9DF8-66B3E7605ED8}" srcOrd="2" destOrd="0" parTransId="{FF8EA2F1-3842-4D05-9096-0D1DC0B34198}" sibTransId="{DDCEE523-9766-4B22-9916-9FB7FB2F9F96}"/>
    <dgm:cxn modelId="{099CE456-BEE7-4FB3-88D2-D7144B01FA02}" srcId="{4A5D8274-BDF5-44FC-A9B7-F43E13CC4CA8}" destId="{E4227CF0-AE65-4DDA-8C62-3C0ACB5625A6}" srcOrd="1" destOrd="0" parTransId="{E5BC137B-3BF9-4F31-BB8F-6173525F96A2}" sibTransId="{1C559101-5B2A-40FF-AC1D-21044D957B50}"/>
    <dgm:cxn modelId="{32D56F7C-FB58-4F2B-9FC1-D42F4FD31574}" srcId="{4A5D8274-BDF5-44FC-A9B7-F43E13CC4CA8}" destId="{8C7F91A2-912C-4E13-83B6-D97D1167A474}" srcOrd="6" destOrd="0" parTransId="{C2DA8E2B-99B5-44FC-80D3-C28E21776FE9}" sibTransId="{03C09EE2-8FD8-4471-9547-969FBC1AC055}"/>
    <dgm:cxn modelId="{D228747D-0ABE-42BA-91D3-6F714B53B43F}" srcId="{4A5D8274-BDF5-44FC-A9B7-F43E13CC4CA8}" destId="{20CB701A-2DB1-4D30-BA66-EF6E701DE5FE}" srcOrd="5" destOrd="0" parTransId="{C25F3F44-15E5-4B87-B948-76A78E3F4437}" sibTransId="{E7B6F342-DD52-412D-A359-DF867CA30BD6}"/>
    <dgm:cxn modelId="{EC5BB392-2246-4056-81A8-6DDCFEE53809}" srcId="{4A5D8274-BDF5-44FC-A9B7-F43E13CC4CA8}" destId="{F4492588-FA4E-423A-AE23-372047DA4451}" srcOrd="3" destOrd="0" parTransId="{F5DEB934-B075-4A9F-B7BB-32CA107CAAB9}" sibTransId="{5B4CC8B5-B682-4CED-ABDA-EB2B8816ACD0}"/>
    <dgm:cxn modelId="{F1FF3BCF-C45B-44BF-ACEB-83A5067D63DC}" type="presOf" srcId="{F4492588-FA4E-423A-AE23-372047DA4451}" destId="{6C0A1958-0774-4C30-839B-A8C9900B0267}" srcOrd="0" destOrd="0" presId="urn:microsoft.com/office/officeart/2005/8/layout/vList2"/>
    <dgm:cxn modelId="{ACBEEFD2-C116-455E-818E-3DE60472F6A1}" srcId="{4A5D8274-BDF5-44FC-A9B7-F43E13CC4CA8}" destId="{E4C9756F-22C7-460F-9E0E-80506A2F0738}" srcOrd="0" destOrd="0" parTransId="{A182BAB0-0BA2-48E6-86A9-D2B3C361A550}" sibTransId="{AF36FEA7-86E9-46B4-87DB-6EC82D3301CC}"/>
    <dgm:cxn modelId="{DC4679E0-851D-455B-8F40-9F5F66AF0AC2}" type="presOf" srcId="{4F891D05-981E-4466-9DF8-66B3E7605ED8}" destId="{A01DDC86-FBC0-4E48-BCF7-FC837B0E5D3F}" srcOrd="0" destOrd="0" presId="urn:microsoft.com/office/officeart/2005/8/layout/vList2"/>
    <dgm:cxn modelId="{F75976FF-0EB3-476C-8349-AEE93E7BD58E}" type="presOf" srcId="{4A5D8274-BDF5-44FC-A9B7-F43E13CC4CA8}" destId="{60ABAF85-A2E8-456B-8820-825F9EA4D903}" srcOrd="0" destOrd="0" presId="urn:microsoft.com/office/officeart/2005/8/layout/vList2"/>
    <dgm:cxn modelId="{6437A0C6-DB1F-46A6-89F3-D868CEC0311E}" type="presParOf" srcId="{60ABAF85-A2E8-456B-8820-825F9EA4D903}" destId="{8E1B719A-4013-4FB0-A701-961181E6F4F8}" srcOrd="0" destOrd="0" presId="urn:microsoft.com/office/officeart/2005/8/layout/vList2"/>
    <dgm:cxn modelId="{75A7CF95-0151-4884-A934-BC7DA2B0EB2E}" type="presParOf" srcId="{60ABAF85-A2E8-456B-8820-825F9EA4D903}" destId="{013AD011-FAA8-47C3-9976-EFE47A338CCC}" srcOrd="1" destOrd="0" presId="urn:microsoft.com/office/officeart/2005/8/layout/vList2"/>
    <dgm:cxn modelId="{0796667C-86EA-40C3-9A30-F7B768CD4740}" type="presParOf" srcId="{60ABAF85-A2E8-456B-8820-825F9EA4D903}" destId="{99DED829-D094-4140-84DF-0EDFEE54745C}" srcOrd="2" destOrd="0" presId="urn:microsoft.com/office/officeart/2005/8/layout/vList2"/>
    <dgm:cxn modelId="{1AB3B595-4AAA-4BDA-A2C4-FA0843F528DC}" type="presParOf" srcId="{60ABAF85-A2E8-456B-8820-825F9EA4D903}" destId="{277443A8-7B61-478E-848E-C0BF43CDC00E}" srcOrd="3" destOrd="0" presId="urn:microsoft.com/office/officeart/2005/8/layout/vList2"/>
    <dgm:cxn modelId="{A35BDCB4-C4CD-44EA-8C48-254E77E0DF59}" type="presParOf" srcId="{60ABAF85-A2E8-456B-8820-825F9EA4D903}" destId="{A01DDC86-FBC0-4E48-BCF7-FC837B0E5D3F}" srcOrd="4" destOrd="0" presId="urn:microsoft.com/office/officeart/2005/8/layout/vList2"/>
    <dgm:cxn modelId="{58F6C2A4-1BEB-4F9E-B6D5-C48C358C543C}" type="presParOf" srcId="{60ABAF85-A2E8-456B-8820-825F9EA4D903}" destId="{79D8A520-B930-4F71-B965-A88CFBCBB8F9}" srcOrd="5" destOrd="0" presId="urn:microsoft.com/office/officeart/2005/8/layout/vList2"/>
    <dgm:cxn modelId="{DB596BCD-19A7-4EFE-A6B6-CABF586DAD52}" type="presParOf" srcId="{60ABAF85-A2E8-456B-8820-825F9EA4D903}" destId="{6C0A1958-0774-4C30-839B-A8C9900B0267}" srcOrd="6" destOrd="0" presId="urn:microsoft.com/office/officeart/2005/8/layout/vList2"/>
    <dgm:cxn modelId="{A553B150-D037-4042-82F4-98DA182A54AC}" type="presParOf" srcId="{60ABAF85-A2E8-456B-8820-825F9EA4D903}" destId="{6D38EB51-4EBA-40CC-9346-4511089184A1}" srcOrd="7" destOrd="0" presId="urn:microsoft.com/office/officeart/2005/8/layout/vList2"/>
    <dgm:cxn modelId="{BA828B2F-9F75-4FA0-984D-E859B9649D63}" type="presParOf" srcId="{60ABAF85-A2E8-456B-8820-825F9EA4D903}" destId="{A123B911-1B2B-43CA-8C67-2081719223FC}" srcOrd="8" destOrd="0" presId="urn:microsoft.com/office/officeart/2005/8/layout/vList2"/>
    <dgm:cxn modelId="{1AFA8EEF-497A-4456-BFF0-6867377CE374}" type="presParOf" srcId="{60ABAF85-A2E8-456B-8820-825F9EA4D903}" destId="{44068C2D-A10F-46B7-973A-1C7C503141D9}" srcOrd="9" destOrd="0" presId="urn:microsoft.com/office/officeart/2005/8/layout/vList2"/>
    <dgm:cxn modelId="{362BCF0F-4ABE-4D91-9C92-386FAB70024E}" type="presParOf" srcId="{60ABAF85-A2E8-456B-8820-825F9EA4D903}" destId="{A46C77F8-BFD3-44B2-A0AF-0B17AD7DCBA3}" srcOrd="10" destOrd="0" presId="urn:microsoft.com/office/officeart/2005/8/layout/vList2"/>
    <dgm:cxn modelId="{E71061ED-B189-4776-9A69-1EDB3DFCB00D}" type="presParOf" srcId="{60ABAF85-A2E8-456B-8820-825F9EA4D903}" destId="{EF0DB0BB-F735-4E91-88D2-C470A5A009FE}" srcOrd="11" destOrd="0" presId="urn:microsoft.com/office/officeart/2005/8/layout/vList2"/>
    <dgm:cxn modelId="{A87AE039-D358-4689-A00F-0351A329E238}" type="presParOf" srcId="{60ABAF85-A2E8-456B-8820-825F9EA4D903}" destId="{B71D456B-E8EC-4AAF-8E53-9FBF2B575F42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F7F7D-1F4B-4C0B-BA19-29E849B9C76A}">
      <dsp:nvSpPr>
        <dsp:cNvPr id="0" name=""/>
        <dsp:cNvSpPr/>
      </dsp:nvSpPr>
      <dsp:spPr>
        <a:xfrm>
          <a:off x="0" y="0"/>
          <a:ext cx="46977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806359-2FA6-46FE-B63F-9A40BDD6C568}">
      <dsp:nvSpPr>
        <dsp:cNvPr id="0" name=""/>
        <dsp:cNvSpPr/>
      </dsp:nvSpPr>
      <dsp:spPr>
        <a:xfrm>
          <a:off x="0" y="0"/>
          <a:ext cx="4697730" cy="13761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Leader of Faith School/Ethos </a:t>
          </a:r>
          <a:endParaRPr lang="en-US" sz="3800" kern="1200" dirty="0"/>
        </a:p>
      </dsp:txBody>
      <dsp:txXfrm>
        <a:off x="0" y="0"/>
        <a:ext cx="4697730" cy="1376171"/>
      </dsp:txXfrm>
    </dsp:sp>
    <dsp:sp modelId="{C5B6F41F-AEE5-462A-8316-FF394E131B67}">
      <dsp:nvSpPr>
        <dsp:cNvPr id="0" name=""/>
        <dsp:cNvSpPr/>
      </dsp:nvSpPr>
      <dsp:spPr>
        <a:xfrm>
          <a:off x="0" y="1376171"/>
          <a:ext cx="46977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A395BF-3678-4C37-B55B-EB8A731768B3}">
      <dsp:nvSpPr>
        <dsp:cNvPr id="0" name=""/>
        <dsp:cNvSpPr/>
      </dsp:nvSpPr>
      <dsp:spPr>
        <a:xfrm>
          <a:off x="0" y="1376171"/>
          <a:ext cx="4697730" cy="13761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Leader of Teaching/Learning</a:t>
          </a:r>
          <a:endParaRPr lang="en-US" sz="3800" kern="1200" dirty="0"/>
        </a:p>
      </dsp:txBody>
      <dsp:txXfrm>
        <a:off x="0" y="1376171"/>
        <a:ext cx="4697730" cy="1376171"/>
      </dsp:txXfrm>
    </dsp:sp>
    <dsp:sp modelId="{0A6FD553-D87A-41DA-AFE8-6850AAEF3311}">
      <dsp:nvSpPr>
        <dsp:cNvPr id="0" name=""/>
        <dsp:cNvSpPr/>
      </dsp:nvSpPr>
      <dsp:spPr>
        <a:xfrm>
          <a:off x="0" y="2752343"/>
          <a:ext cx="46977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4048F-BE93-449B-9C5A-B22F7679B5CC}">
      <dsp:nvSpPr>
        <dsp:cNvPr id="0" name=""/>
        <dsp:cNvSpPr/>
      </dsp:nvSpPr>
      <dsp:spPr>
        <a:xfrm>
          <a:off x="0" y="2752343"/>
          <a:ext cx="4697730" cy="13761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Chief Financial Officer</a:t>
          </a:r>
          <a:endParaRPr lang="en-US" sz="3800" kern="1200" dirty="0"/>
        </a:p>
      </dsp:txBody>
      <dsp:txXfrm>
        <a:off x="0" y="2752343"/>
        <a:ext cx="4697730" cy="1376171"/>
      </dsp:txXfrm>
    </dsp:sp>
    <dsp:sp modelId="{4CD1F210-5FEE-439C-A8FB-60CF1736A743}">
      <dsp:nvSpPr>
        <dsp:cNvPr id="0" name=""/>
        <dsp:cNvSpPr/>
      </dsp:nvSpPr>
      <dsp:spPr>
        <a:xfrm>
          <a:off x="0" y="4128515"/>
          <a:ext cx="46977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6E4AB-BB49-4DD7-9045-5841F518D3B8}">
      <dsp:nvSpPr>
        <dsp:cNvPr id="0" name=""/>
        <dsp:cNvSpPr/>
      </dsp:nvSpPr>
      <dsp:spPr>
        <a:xfrm>
          <a:off x="0" y="4128515"/>
          <a:ext cx="4697730" cy="13761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Accountable to Board </a:t>
          </a:r>
          <a:endParaRPr lang="en-US" sz="3800" kern="1200" dirty="0"/>
        </a:p>
      </dsp:txBody>
      <dsp:txXfrm>
        <a:off x="0" y="4128515"/>
        <a:ext cx="4697730" cy="13761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E6E1BA-ED4D-4961-9378-77C0F94FFE43}">
      <dsp:nvSpPr>
        <dsp:cNvPr id="0" name=""/>
        <dsp:cNvSpPr/>
      </dsp:nvSpPr>
      <dsp:spPr>
        <a:xfrm>
          <a:off x="0" y="1806"/>
          <a:ext cx="7886700" cy="91556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516B40-6A2D-4828-89C7-58BF03597283}">
      <dsp:nvSpPr>
        <dsp:cNvPr id="0" name=""/>
        <dsp:cNvSpPr/>
      </dsp:nvSpPr>
      <dsp:spPr>
        <a:xfrm>
          <a:off x="276958" y="207808"/>
          <a:ext cx="503560" cy="5035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C943F5-59FE-428C-BB70-4B60FA28608D}">
      <dsp:nvSpPr>
        <dsp:cNvPr id="0" name=""/>
        <dsp:cNvSpPr/>
      </dsp:nvSpPr>
      <dsp:spPr>
        <a:xfrm>
          <a:off x="1057476" y="1806"/>
          <a:ext cx="682922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100" kern="1200" dirty="0"/>
            <a:t> Secretary to BOM  </a:t>
          </a:r>
          <a:endParaRPr lang="en-US" sz="2100" kern="1200" dirty="0"/>
        </a:p>
      </dsp:txBody>
      <dsp:txXfrm>
        <a:off x="1057476" y="1806"/>
        <a:ext cx="6829223" cy="915564"/>
      </dsp:txXfrm>
    </dsp:sp>
    <dsp:sp modelId="{840B1D14-A713-4CF2-AB16-8131FAACA379}">
      <dsp:nvSpPr>
        <dsp:cNvPr id="0" name=""/>
        <dsp:cNvSpPr/>
      </dsp:nvSpPr>
      <dsp:spPr>
        <a:xfrm>
          <a:off x="0" y="1146262"/>
          <a:ext cx="7886700" cy="91556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77B4A5-B5D3-4824-8D59-D1320D41A8FF}">
      <dsp:nvSpPr>
        <dsp:cNvPr id="0" name=""/>
        <dsp:cNvSpPr/>
      </dsp:nvSpPr>
      <dsp:spPr>
        <a:xfrm>
          <a:off x="276958" y="1352264"/>
          <a:ext cx="503560" cy="50356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B19D61-9977-426D-9B05-A889A1B62DC4}">
      <dsp:nvSpPr>
        <dsp:cNvPr id="0" name=""/>
        <dsp:cNvSpPr/>
      </dsp:nvSpPr>
      <dsp:spPr>
        <a:xfrm>
          <a:off x="1057476" y="1146262"/>
          <a:ext cx="682922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0" i="1" kern="1200" dirty="0"/>
            <a:t>Subject to such direction by the Board ….controls the internal organisation, management and discipline of </a:t>
          </a:r>
          <a:r>
            <a:rPr lang="en-GB" sz="2100" b="0" i="1" kern="1200"/>
            <a:t>the school</a:t>
          </a:r>
          <a:endParaRPr lang="en-US" sz="2100" kern="1200" dirty="0"/>
        </a:p>
      </dsp:txBody>
      <dsp:txXfrm>
        <a:off x="1057476" y="1146262"/>
        <a:ext cx="6829223" cy="915564"/>
      </dsp:txXfrm>
    </dsp:sp>
    <dsp:sp modelId="{0A777FBE-281D-43A2-926A-4912D9DC1E9A}">
      <dsp:nvSpPr>
        <dsp:cNvPr id="0" name=""/>
        <dsp:cNvSpPr/>
      </dsp:nvSpPr>
      <dsp:spPr>
        <a:xfrm>
          <a:off x="0" y="2235856"/>
          <a:ext cx="7886700" cy="91556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B71AFF-6DF0-4440-AECE-5694EEEA6F01}">
      <dsp:nvSpPr>
        <dsp:cNvPr id="0" name=""/>
        <dsp:cNvSpPr/>
      </dsp:nvSpPr>
      <dsp:spPr>
        <a:xfrm>
          <a:off x="276958" y="2496719"/>
          <a:ext cx="503560" cy="50356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09C7C0-85DD-478C-9D8F-91500141353F}">
      <dsp:nvSpPr>
        <dsp:cNvPr id="0" name=""/>
        <dsp:cNvSpPr/>
      </dsp:nvSpPr>
      <dsp:spPr>
        <a:xfrm>
          <a:off x="1057476" y="2290717"/>
          <a:ext cx="682922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0" i="1" kern="1200" dirty="0"/>
            <a:t> Responsible for day-to-day running </a:t>
          </a:r>
          <a:br>
            <a:rPr lang="en-GB" sz="2100" b="0" i="1" kern="1200" dirty="0"/>
          </a:br>
          <a:r>
            <a:rPr lang="en-GB" sz="2100" b="0" i="1" kern="1200" dirty="0"/>
            <a:t>of the school</a:t>
          </a:r>
          <a:endParaRPr lang="en-US" sz="2100" kern="1200" dirty="0"/>
        </a:p>
      </dsp:txBody>
      <dsp:txXfrm>
        <a:off x="1057476" y="2290717"/>
        <a:ext cx="6829223" cy="915564"/>
      </dsp:txXfrm>
    </dsp:sp>
    <dsp:sp modelId="{8C27CFF8-FDB9-4962-B72E-4DEDD90DBEA7}">
      <dsp:nvSpPr>
        <dsp:cNvPr id="0" name=""/>
        <dsp:cNvSpPr/>
      </dsp:nvSpPr>
      <dsp:spPr>
        <a:xfrm>
          <a:off x="0" y="3435173"/>
          <a:ext cx="7886700" cy="91556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C92844-E347-48A9-90CD-749AF7CF735A}">
      <dsp:nvSpPr>
        <dsp:cNvPr id="0" name=""/>
        <dsp:cNvSpPr/>
      </dsp:nvSpPr>
      <dsp:spPr>
        <a:xfrm>
          <a:off x="276958" y="3641175"/>
          <a:ext cx="503560" cy="50356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ADE8-1457-4283-8B19-0A003A3B57A6}">
      <dsp:nvSpPr>
        <dsp:cNvPr id="0" name=""/>
        <dsp:cNvSpPr/>
      </dsp:nvSpPr>
      <dsp:spPr>
        <a:xfrm>
          <a:off x="1057476" y="3435173"/>
          <a:ext cx="682922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0" i="1" kern="1200" dirty="0"/>
            <a:t> Submits to the Board statements and reports affecting the conduct of the school  </a:t>
          </a:r>
          <a:r>
            <a:rPr lang="en-GB" sz="2100" kern="1200" dirty="0"/>
            <a:t>(Art. </a:t>
          </a:r>
          <a:r>
            <a:rPr lang="en-GB" sz="2100" kern="1200"/>
            <a:t>22)</a:t>
          </a:r>
          <a:endParaRPr lang="en-US" sz="2100" kern="1200" dirty="0"/>
        </a:p>
      </dsp:txBody>
      <dsp:txXfrm>
        <a:off x="1057476" y="3435173"/>
        <a:ext cx="6829223" cy="9155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A8BD8E-FE6D-4CF4-AF46-E42F00BD2B57}">
      <dsp:nvSpPr>
        <dsp:cNvPr id="0" name=""/>
        <dsp:cNvSpPr/>
      </dsp:nvSpPr>
      <dsp:spPr>
        <a:xfrm>
          <a:off x="0" y="566"/>
          <a:ext cx="83534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98BDB1-54EF-4821-843B-55118CC0487F}">
      <dsp:nvSpPr>
        <dsp:cNvPr id="0" name=""/>
        <dsp:cNvSpPr/>
      </dsp:nvSpPr>
      <dsp:spPr>
        <a:xfrm>
          <a:off x="0" y="566"/>
          <a:ext cx="8353425" cy="927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The Board:</a:t>
          </a:r>
        </a:p>
      </dsp:txBody>
      <dsp:txXfrm>
        <a:off x="0" y="566"/>
        <a:ext cx="8353425" cy="927757"/>
      </dsp:txXfrm>
    </dsp:sp>
    <dsp:sp modelId="{9F380DD9-281F-4B43-B467-2741DAEE7389}">
      <dsp:nvSpPr>
        <dsp:cNvPr id="0" name=""/>
        <dsp:cNvSpPr/>
      </dsp:nvSpPr>
      <dsp:spPr>
        <a:xfrm>
          <a:off x="0" y="928324"/>
          <a:ext cx="83534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457AE5-D180-4B3D-BD71-E91EF820113D}">
      <dsp:nvSpPr>
        <dsp:cNvPr id="0" name=""/>
        <dsp:cNvSpPr/>
      </dsp:nvSpPr>
      <dsp:spPr>
        <a:xfrm>
          <a:off x="0" y="928324"/>
          <a:ext cx="8353425" cy="927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600" kern="1200" dirty="0"/>
            <a:t>Initiates advertising process</a:t>
          </a:r>
          <a:endParaRPr lang="en-US" sz="2600" kern="1200" dirty="0"/>
        </a:p>
      </dsp:txBody>
      <dsp:txXfrm>
        <a:off x="0" y="928324"/>
        <a:ext cx="8353425" cy="927757"/>
      </dsp:txXfrm>
    </dsp:sp>
    <dsp:sp modelId="{87973F18-CD74-4C48-8E63-07D42AE36769}">
      <dsp:nvSpPr>
        <dsp:cNvPr id="0" name=""/>
        <dsp:cNvSpPr/>
      </dsp:nvSpPr>
      <dsp:spPr>
        <a:xfrm>
          <a:off x="0" y="1856082"/>
          <a:ext cx="83534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F30E6-2798-48CD-8B52-25F30F705376}">
      <dsp:nvSpPr>
        <dsp:cNvPr id="0" name=""/>
        <dsp:cNvSpPr/>
      </dsp:nvSpPr>
      <dsp:spPr>
        <a:xfrm>
          <a:off x="0" y="1856082"/>
          <a:ext cx="8353425" cy="927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600" kern="1200" dirty="0"/>
            <a:t>Appoints the  Interview Board</a:t>
          </a:r>
          <a:endParaRPr lang="en-US" sz="2600" kern="1200" dirty="0"/>
        </a:p>
      </dsp:txBody>
      <dsp:txXfrm>
        <a:off x="0" y="1856082"/>
        <a:ext cx="8353425" cy="927757"/>
      </dsp:txXfrm>
    </dsp:sp>
    <dsp:sp modelId="{8B82CD7F-FBC6-42EF-91D8-6990EFD7824B}">
      <dsp:nvSpPr>
        <dsp:cNvPr id="0" name=""/>
        <dsp:cNvSpPr/>
      </dsp:nvSpPr>
      <dsp:spPr>
        <a:xfrm>
          <a:off x="0" y="2783839"/>
          <a:ext cx="83534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F164DF-B232-43EF-9A03-AEDB8776730A}">
      <dsp:nvSpPr>
        <dsp:cNvPr id="0" name=""/>
        <dsp:cNvSpPr/>
      </dsp:nvSpPr>
      <dsp:spPr>
        <a:xfrm>
          <a:off x="0" y="2783839"/>
          <a:ext cx="8353425" cy="927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600" kern="1200" dirty="0"/>
            <a:t>Appoints the recommended candidate(s),  subject to appeal</a:t>
          </a:r>
          <a:endParaRPr lang="en-US" sz="2600" kern="1200" dirty="0"/>
        </a:p>
      </dsp:txBody>
      <dsp:txXfrm>
        <a:off x="0" y="2783839"/>
        <a:ext cx="8353425" cy="927757"/>
      </dsp:txXfrm>
    </dsp:sp>
    <dsp:sp modelId="{BC552BD4-C4EE-452B-8B34-DDBDB88AAFD7}">
      <dsp:nvSpPr>
        <dsp:cNvPr id="0" name=""/>
        <dsp:cNvSpPr/>
      </dsp:nvSpPr>
      <dsp:spPr>
        <a:xfrm>
          <a:off x="0" y="3711597"/>
          <a:ext cx="83534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0324C0-36C5-4F90-89C5-3943BD048952}">
      <dsp:nvSpPr>
        <dsp:cNvPr id="0" name=""/>
        <dsp:cNvSpPr/>
      </dsp:nvSpPr>
      <dsp:spPr>
        <a:xfrm>
          <a:off x="0" y="3711597"/>
          <a:ext cx="8353425" cy="927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600" kern="1200" dirty="0"/>
            <a:t>Checklist for appointment on the JMB website</a:t>
          </a:r>
          <a:endParaRPr lang="en-US" sz="2600" kern="1200" dirty="0"/>
        </a:p>
      </dsp:txBody>
      <dsp:txXfrm>
        <a:off x="0" y="3711597"/>
        <a:ext cx="8353425" cy="9277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E6522B-8504-48E7-8CC4-3575EA211944}">
      <dsp:nvSpPr>
        <dsp:cNvPr id="0" name=""/>
        <dsp:cNvSpPr/>
      </dsp:nvSpPr>
      <dsp:spPr>
        <a:xfrm>
          <a:off x="1370000" y="235035"/>
          <a:ext cx="902157" cy="90215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AB8AF0-E6E5-4AF1-B3BA-0B6FC60E04AF}">
      <dsp:nvSpPr>
        <dsp:cNvPr id="0" name=""/>
        <dsp:cNvSpPr/>
      </dsp:nvSpPr>
      <dsp:spPr>
        <a:xfrm>
          <a:off x="222425" y="1725849"/>
          <a:ext cx="3197306" cy="22058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1" i="1" kern="1200" dirty="0">
              <a:latin typeface="Segoe UI Light" panose="020B0502040204020203" pitchFamily="34" charset="0"/>
              <a:cs typeface="Segoe UI Light" panose="020B0502040204020203" pitchFamily="34" charset="0"/>
            </a:rPr>
            <a:t>Focus on at least 2 (max 4) elements of teaching and learning - may be related to Junior Cycle or the sustainable reopening of the school</a:t>
          </a:r>
          <a:endParaRPr lang="en-US" sz="2000" kern="1200" dirty="0">
            <a:latin typeface="Segoe UI Light" panose="020B0502040204020203" pitchFamily="34" charset="0"/>
            <a:cs typeface="Segoe UI Light" panose="020B0502040204020203" pitchFamily="34" charset="0"/>
          </a:endParaRPr>
        </a:p>
      </dsp:txBody>
      <dsp:txXfrm>
        <a:off x="222425" y="1725849"/>
        <a:ext cx="3197306" cy="2205824"/>
      </dsp:txXfrm>
    </dsp:sp>
    <dsp:sp modelId="{3F37C1FE-8C30-4E58-9D8A-B28F64223EC0}">
      <dsp:nvSpPr>
        <dsp:cNvPr id="0" name=""/>
        <dsp:cNvSpPr/>
      </dsp:nvSpPr>
      <dsp:spPr>
        <a:xfrm>
          <a:off x="4176714" y="220663"/>
          <a:ext cx="902157" cy="90215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24C748-E093-4091-B0C8-115EC8447E3A}">
      <dsp:nvSpPr>
        <dsp:cNvPr id="0" name=""/>
        <dsp:cNvSpPr/>
      </dsp:nvSpPr>
      <dsp:spPr>
        <a:xfrm>
          <a:off x="3770571" y="1879130"/>
          <a:ext cx="2004794" cy="1785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1" kern="1200" dirty="0">
              <a:latin typeface="Segoe UI Light" panose="020B0502040204020203" pitchFamily="34" charset="0"/>
              <a:cs typeface="Segoe UI Light" panose="020B0502040204020203" pitchFamily="34" charset="0"/>
            </a:rPr>
            <a:t>School Self-Evaluation Report</a:t>
          </a:r>
          <a:br>
            <a:rPr lang="en-IE" sz="1300" kern="1200" dirty="0"/>
          </a:br>
          <a:br>
            <a:rPr lang="en-IE" sz="1300" kern="1200" dirty="0"/>
          </a:br>
          <a:endParaRPr lang="en-US" sz="1300" kern="1200" dirty="0"/>
        </a:p>
      </dsp:txBody>
      <dsp:txXfrm>
        <a:off x="3770571" y="1879130"/>
        <a:ext cx="2004794" cy="1785080"/>
      </dsp:txXfrm>
    </dsp:sp>
    <dsp:sp modelId="{847298B5-07EC-4B2C-86CB-0A39BEFA054E}">
      <dsp:nvSpPr>
        <dsp:cNvPr id="0" name=""/>
        <dsp:cNvSpPr/>
      </dsp:nvSpPr>
      <dsp:spPr>
        <a:xfrm>
          <a:off x="6691317" y="220663"/>
          <a:ext cx="902157" cy="90215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F699AE-293E-4D6B-89A5-34D704EA6909}">
      <dsp:nvSpPr>
        <dsp:cNvPr id="0" name=""/>
        <dsp:cNvSpPr/>
      </dsp:nvSpPr>
      <dsp:spPr>
        <a:xfrm>
          <a:off x="6126204" y="1879130"/>
          <a:ext cx="2004794" cy="1785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kern="1200" dirty="0">
              <a:latin typeface="Segoe UI Symbol" panose="020B0502040204020203" pitchFamily="34" charset="0"/>
              <a:ea typeface="Segoe UI Symbol" panose="020B0502040204020203" pitchFamily="34" charset="0"/>
            </a:rPr>
            <a:t>School Improvement Plan</a:t>
          </a:r>
          <a:endParaRPr lang="en-US" sz="2000" b="0" kern="1200" dirty="0">
            <a:latin typeface="Segoe UI Symbol" panose="020B0502040204020203" pitchFamily="34" charset="0"/>
            <a:ea typeface="Segoe UI Symbol" panose="020B0502040204020203" pitchFamily="34" charset="0"/>
          </a:endParaRPr>
        </a:p>
      </dsp:txBody>
      <dsp:txXfrm>
        <a:off x="6126204" y="1879130"/>
        <a:ext cx="2004794" cy="17850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1B719A-4013-4FB0-A701-961181E6F4F8}">
      <dsp:nvSpPr>
        <dsp:cNvPr id="0" name=""/>
        <dsp:cNvSpPr/>
      </dsp:nvSpPr>
      <dsp:spPr>
        <a:xfrm>
          <a:off x="0" y="37850"/>
          <a:ext cx="6060258" cy="8049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Looking at Our Schools  2016</a:t>
          </a:r>
        </a:p>
      </dsp:txBody>
      <dsp:txXfrm>
        <a:off x="39295" y="77145"/>
        <a:ext cx="5981668" cy="726370"/>
      </dsp:txXfrm>
    </dsp:sp>
    <dsp:sp modelId="{99DED829-D094-4140-84DF-0EDFEE54745C}">
      <dsp:nvSpPr>
        <dsp:cNvPr id="0" name=""/>
        <dsp:cNvSpPr/>
      </dsp:nvSpPr>
      <dsp:spPr>
        <a:xfrm>
          <a:off x="0" y="966650"/>
          <a:ext cx="6060258" cy="804960"/>
        </a:xfrm>
        <a:prstGeom prst="roundRect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School Self Evaluation 2016-2021</a:t>
          </a:r>
        </a:p>
      </dsp:txBody>
      <dsp:txXfrm>
        <a:off x="39295" y="1005945"/>
        <a:ext cx="5981668" cy="726370"/>
      </dsp:txXfrm>
    </dsp:sp>
    <dsp:sp modelId="{A01DDC86-FBC0-4E48-BCF7-FC837B0E5D3F}">
      <dsp:nvSpPr>
        <dsp:cNvPr id="0" name=""/>
        <dsp:cNvSpPr/>
      </dsp:nvSpPr>
      <dsp:spPr>
        <a:xfrm>
          <a:off x="0" y="1895450"/>
          <a:ext cx="6060258" cy="80496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Framework for Junior Cycle 2015</a:t>
          </a:r>
        </a:p>
      </dsp:txBody>
      <dsp:txXfrm>
        <a:off x="39295" y="1934745"/>
        <a:ext cx="5981668" cy="726370"/>
      </dsp:txXfrm>
    </dsp:sp>
    <dsp:sp modelId="{6C0A1958-0774-4C30-839B-A8C9900B0267}">
      <dsp:nvSpPr>
        <dsp:cNvPr id="0" name=""/>
        <dsp:cNvSpPr/>
      </dsp:nvSpPr>
      <dsp:spPr>
        <a:xfrm>
          <a:off x="0" y="2824250"/>
          <a:ext cx="6060258" cy="80496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Wellbeing Guidelines 2016  </a:t>
          </a:r>
        </a:p>
      </dsp:txBody>
      <dsp:txXfrm>
        <a:off x="39295" y="2863545"/>
        <a:ext cx="5981668" cy="726370"/>
      </dsp:txXfrm>
    </dsp:sp>
    <dsp:sp modelId="{A123B911-1B2B-43CA-8C67-2081719223FC}">
      <dsp:nvSpPr>
        <dsp:cNvPr id="0" name=""/>
        <dsp:cNvSpPr/>
      </dsp:nvSpPr>
      <dsp:spPr>
        <a:xfrm>
          <a:off x="0" y="3753050"/>
          <a:ext cx="6060258" cy="80496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Circular 0040/2016 Continuing School Self-Evaluation </a:t>
          </a:r>
        </a:p>
      </dsp:txBody>
      <dsp:txXfrm>
        <a:off x="39295" y="3792345"/>
        <a:ext cx="5981668" cy="726370"/>
      </dsp:txXfrm>
    </dsp:sp>
    <dsp:sp modelId="{A46C77F8-BFD3-44B2-A0AF-0B17AD7DCBA3}">
      <dsp:nvSpPr>
        <dsp:cNvPr id="0" name=""/>
        <dsp:cNvSpPr/>
      </dsp:nvSpPr>
      <dsp:spPr>
        <a:xfrm>
          <a:off x="0" y="4681850"/>
          <a:ext cx="6060258" cy="804960"/>
        </a:xfrm>
        <a:prstGeom prst="roundRect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Circular 0003/2018 – Leadership and Management in Post –Primary Schools    </a:t>
          </a:r>
        </a:p>
      </dsp:txBody>
      <dsp:txXfrm>
        <a:off x="39295" y="4721145"/>
        <a:ext cx="5981668" cy="726370"/>
      </dsp:txXfrm>
    </dsp:sp>
    <dsp:sp modelId="{B71D456B-E8EC-4AAF-8E53-9FBF2B575F42}">
      <dsp:nvSpPr>
        <dsp:cNvPr id="0" name=""/>
        <dsp:cNvSpPr/>
      </dsp:nvSpPr>
      <dsp:spPr>
        <a:xfrm>
          <a:off x="0" y="5610650"/>
          <a:ext cx="6060258" cy="8049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Implementing the Junior Cycle – Circular 0076/2020 </a:t>
          </a:r>
        </a:p>
      </dsp:txBody>
      <dsp:txXfrm>
        <a:off x="39295" y="5649945"/>
        <a:ext cx="5981668" cy="726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F05A2-F71C-4782-93A2-6749A651D7C6}" type="datetimeFigureOut">
              <a:rPr lang="en-GB" smtClean="0"/>
              <a:t>12/11/2021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67CC5-E4AD-433D-8404-9AC57895C49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56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7071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22CDAE6-8776-4449-AD69-E93A2C30F90E}" type="slidenum">
              <a:rPr lang="en-IE" altLang="en-US" b="0">
                <a:latin typeface="Arial" panose="020B0604020202020204" pitchFamily="34" charset="0"/>
              </a:rPr>
              <a:pPr eaLnBrk="1" hangingPunct="1"/>
              <a:t>12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103427" name="Rectangle 7"/>
          <p:cNvSpPr txBox="1">
            <a:spLocks noGrp="1" noChangeArrowheads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B7557B5-6BEC-4106-86AA-5DD654A374EA}" type="slidenum">
              <a:rPr lang="en-GB" altLang="en-US" sz="1200" b="0">
                <a:latin typeface="Times New Roman" panose="02020603050405020304" pitchFamily="18" charset="0"/>
              </a:rPr>
              <a:pPr algn="r" eaLnBrk="1" hangingPunct="1"/>
              <a:t>12</a:t>
            </a:fld>
            <a:endParaRPr lang="en-GB" altLang="en-US" sz="1200" b="0" dirty="0">
              <a:latin typeface="Times New Roman" panose="02020603050405020304" pitchFamily="18" charset="0"/>
            </a:endParaRPr>
          </a:p>
        </p:txBody>
      </p:sp>
      <p:sp>
        <p:nvSpPr>
          <p:cNvPr id="103428" name="Rectangle 7"/>
          <p:cNvSpPr txBox="1">
            <a:spLocks noGrp="1" noChangeArrowheads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E3B71FCE-38CF-492C-B7B0-A18A7B098831}" type="slidenum">
              <a:rPr lang="en-US" altLang="en-US" sz="1200" b="0">
                <a:latin typeface="Arial" panose="020B0604020202020204" pitchFamily="34" charset="0"/>
              </a:rPr>
              <a:pPr algn="r"/>
              <a:t>12</a:t>
            </a:fld>
            <a:endParaRPr lang="en-US" altLang="en-US" sz="1200" b="0" dirty="0">
              <a:latin typeface="Arial" panose="020B0604020202020204" pitchFamily="34" charset="0"/>
            </a:endParaRPr>
          </a:p>
        </p:txBody>
      </p:sp>
      <p:sp>
        <p:nvSpPr>
          <p:cNvPr id="1034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4660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E" altLang="en-US" dirty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98A099A-7FFB-49F0-8754-5292CC187E81}" type="slidenum">
              <a:rPr lang="en-IE" altLang="en-US" b="0">
                <a:latin typeface="Arial" panose="020B0604020202020204" pitchFamily="34" charset="0"/>
              </a:rPr>
              <a:pPr eaLnBrk="1" hangingPunct="1"/>
              <a:t>13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4749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B4C11CA-7B4D-4663-A2C0-DD6A01068113}" type="slidenum">
              <a:rPr lang="en-IE" altLang="en-US" b="0">
                <a:latin typeface="Arial" panose="020B0604020202020204" pitchFamily="34" charset="0"/>
              </a:rPr>
              <a:pPr eaLnBrk="1" hangingPunct="1"/>
              <a:t>14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101379" name="Rectangle 7"/>
          <p:cNvSpPr txBox="1">
            <a:spLocks noGrp="1" noChangeArrowheads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5DC954C-ABBC-40D7-A67B-3C2C9B4BBE57}" type="slidenum">
              <a:rPr lang="en-US" altLang="en-US" sz="1200" b="0">
                <a:latin typeface="Arial" panose="020B0604020202020204" pitchFamily="34" charset="0"/>
              </a:rPr>
              <a:pPr algn="r" eaLnBrk="1" hangingPunct="1"/>
              <a:t>14</a:t>
            </a:fld>
            <a:endParaRPr lang="en-US" altLang="en-US" sz="1200" b="0" dirty="0">
              <a:latin typeface="Arial" panose="020B0604020202020204" pitchFamily="34" charset="0"/>
            </a:endParaRPr>
          </a:p>
        </p:txBody>
      </p:sp>
      <p:sp>
        <p:nvSpPr>
          <p:cNvPr id="10138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8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1382" name="Slide Number Placeholder 3"/>
          <p:cNvSpPr txBox="1">
            <a:spLocks noGrp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20000"/>
              </a:spcBef>
            </a:pPr>
            <a:fld id="{3315B32D-1F06-4046-A569-D557CD45807D}" type="slidenum">
              <a:rPr lang="en-IE" altLang="en-US" sz="1200" b="0">
                <a:latin typeface="Arial" panose="020B0604020202020204" pitchFamily="34" charset="0"/>
              </a:rPr>
              <a:pPr algn="r">
                <a:spcBef>
                  <a:spcPct val="20000"/>
                </a:spcBef>
              </a:pPr>
              <a:t>14</a:t>
            </a:fld>
            <a:endParaRPr lang="en-IE" altLang="en-US" sz="12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7415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8C1EC1F-D9AC-4F94-892F-CDFFD4C3D1E0}" type="slidenum">
              <a:rPr lang="en-IE" altLang="en-US" b="0">
                <a:latin typeface="Arial" panose="020B0604020202020204" pitchFamily="34" charset="0"/>
              </a:rPr>
              <a:pPr eaLnBrk="1" hangingPunct="1"/>
              <a:t>15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105475" name="Rectangle 7"/>
          <p:cNvSpPr txBox="1">
            <a:spLocks noGrp="1" noChangeArrowheads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F0F7AAA-FC26-4D06-95B0-48F9B13A4616}" type="slidenum">
              <a:rPr lang="en-GB" altLang="en-US" sz="1200" b="0">
                <a:latin typeface="Times New Roman" panose="02020603050405020304" pitchFamily="18" charset="0"/>
              </a:rPr>
              <a:pPr algn="r" eaLnBrk="1" hangingPunct="1"/>
              <a:t>15</a:t>
            </a:fld>
            <a:endParaRPr lang="en-GB" altLang="en-US" sz="1200" b="0" dirty="0">
              <a:latin typeface="Times New Roman" panose="02020603050405020304" pitchFamily="18" charset="0"/>
            </a:endParaRPr>
          </a:p>
        </p:txBody>
      </p:sp>
      <p:sp>
        <p:nvSpPr>
          <p:cNvPr id="105476" name="Rectangle 7"/>
          <p:cNvSpPr txBox="1">
            <a:spLocks noGrp="1" noChangeArrowheads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72686BF6-5FC9-45DC-B327-0D6612E8FB9E}" type="slidenum">
              <a:rPr lang="en-US" altLang="en-US" sz="1200" b="0">
                <a:latin typeface="Arial" panose="020B0604020202020204" pitchFamily="34" charset="0"/>
              </a:rPr>
              <a:pPr algn="r"/>
              <a:t>15</a:t>
            </a:fld>
            <a:endParaRPr lang="en-US" altLang="en-US" sz="1200" b="0" dirty="0">
              <a:latin typeface="Arial" panose="020B0604020202020204" pitchFamily="34" charset="0"/>
            </a:endParaRPr>
          </a:p>
        </p:txBody>
      </p:sp>
      <p:sp>
        <p:nvSpPr>
          <p:cNvPr id="1054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5478" name="Notes Placeholder 2"/>
          <p:cNvSpPr>
            <a:spLocks noGrp="1"/>
          </p:cNvSpPr>
          <p:nvPr>
            <p:ph type="body" idx="1"/>
          </p:nvPr>
        </p:nvSpPr>
        <p:spPr>
          <a:xfrm>
            <a:off x="145757" y="4793539"/>
            <a:ext cx="6441048" cy="5017624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5479" name="Slide Number Placeholder 3"/>
          <p:cNvSpPr txBox="1">
            <a:spLocks noGrp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20000"/>
              </a:spcBef>
            </a:pPr>
            <a:fld id="{C480D9F9-C8DB-4830-9328-2B577A932BAB}" type="slidenum">
              <a:rPr lang="en-IE" altLang="en-US" sz="1200" b="0">
                <a:latin typeface="Arial" panose="020B0604020202020204" pitchFamily="34" charset="0"/>
              </a:rPr>
              <a:pPr algn="r">
                <a:spcBef>
                  <a:spcPct val="20000"/>
                </a:spcBef>
              </a:pPr>
              <a:t>15</a:t>
            </a:fld>
            <a:endParaRPr lang="en-IE" altLang="en-US" sz="12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0946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8766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6A86176-F080-4E84-8AEE-650FADF4810A}" type="slidenum">
              <a:rPr lang="en-IE" altLang="en-US" b="0">
                <a:latin typeface="Arial" panose="020B0604020202020204" pitchFamily="34" charset="0"/>
              </a:rPr>
              <a:pPr eaLnBrk="1" hangingPunct="1"/>
              <a:t>18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112643" name="Rectangle 7"/>
          <p:cNvSpPr txBox="1">
            <a:spLocks noGrp="1" noChangeArrowheads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9D652BE-598E-4E22-A185-7D8CA6A00B0D}" type="slidenum">
              <a:rPr lang="en-US" altLang="en-US" sz="1200" b="0">
                <a:latin typeface="Arial" panose="020B0604020202020204" pitchFamily="34" charset="0"/>
              </a:rPr>
              <a:pPr algn="r" eaLnBrk="1" hangingPunct="1"/>
              <a:t>18</a:t>
            </a:fld>
            <a:endParaRPr lang="en-US" altLang="en-US" sz="1200" b="0" dirty="0">
              <a:latin typeface="Arial" panose="020B0604020202020204" pitchFamily="34" charset="0"/>
            </a:endParaRPr>
          </a:p>
        </p:txBody>
      </p:sp>
      <p:sp>
        <p:nvSpPr>
          <p:cNvPr id="1126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952080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6B1E-6A77-4727-8C86-A515B3C2FC26}" type="slidenum">
              <a:rPr lang="en-IE" altLang="en-US" smtClean="0"/>
              <a:pPr/>
              <a:t>19</a:t>
            </a:fld>
            <a:endParaRPr lang="en-IE" altLang="en-US" dirty="0"/>
          </a:p>
        </p:txBody>
      </p:sp>
    </p:spTree>
    <p:extLst>
      <p:ext uri="{BB962C8B-B14F-4D97-AF65-F5344CB8AC3E}">
        <p14:creationId xmlns:p14="http://schemas.microsoft.com/office/powerpoint/2010/main" val="36565994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78181F-FD42-4A06-AADA-AC5E632464AF}" type="slidenum">
              <a:rPr lang="en-IE" altLang="en-US" b="0">
                <a:solidFill>
                  <a:prstClr val="black"/>
                </a:solidFill>
                <a:latin typeface="Arial" panose="020B0604020202020204" pitchFamily="34" charset="0"/>
              </a:rPr>
              <a:pPr eaLnBrk="1" hangingPunct="1"/>
              <a:t>20</a:t>
            </a:fld>
            <a:endParaRPr lang="en-IE" altLang="en-US" b="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13667" name="Rectangle 7"/>
          <p:cNvSpPr txBox="1">
            <a:spLocks noGrp="1" noChangeArrowheads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7E754E6-B33F-409C-81DE-AE5FD750295C}" type="slidenum">
              <a:rPr lang="en-GB" altLang="en-US" sz="1200" b="0">
                <a:solidFill>
                  <a:prstClr val="black"/>
                </a:solidFill>
                <a:latin typeface="Times New Roman" panose="02020603050405020304" pitchFamily="18" charset="0"/>
              </a:rPr>
              <a:pPr algn="r" eaLnBrk="1" hangingPunct="1"/>
              <a:t>20</a:t>
            </a:fld>
            <a:endParaRPr lang="en-GB" altLang="en-US" sz="1200" b="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668" name="Rectangle 7"/>
          <p:cNvSpPr txBox="1">
            <a:spLocks noGrp="1" noChangeArrowheads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77208D1C-678D-4148-8CC4-5695F93642AC}" type="slidenum">
              <a:rPr lang="en-US" altLang="en-US" sz="1200" b="0">
                <a:solidFill>
                  <a:prstClr val="black"/>
                </a:solidFill>
                <a:latin typeface="Arial" panose="020B0604020202020204" pitchFamily="34" charset="0"/>
              </a:rPr>
              <a:pPr algn="r"/>
              <a:t>20</a:t>
            </a:fld>
            <a:endParaRPr lang="en-US" altLang="en-US" sz="1200" b="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136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7763" y="360363"/>
            <a:ext cx="4765675" cy="3575050"/>
          </a:xfrm>
          <a:solidFill>
            <a:srgbClr val="FFFFFF"/>
          </a:solidFill>
          <a:ln/>
        </p:spPr>
      </p:sp>
      <p:sp>
        <p:nvSpPr>
          <p:cNvPr id="113670" name="Notes Placeholder 2"/>
          <p:cNvSpPr>
            <a:spLocks noGrp="1"/>
          </p:cNvSpPr>
          <p:nvPr>
            <p:ph type="body" idx="1"/>
          </p:nvPr>
        </p:nvSpPr>
        <p:spPr>
          <a:xfrm>
            <a:off x="288241" y="4014108"/>
            <a:ext cx="6372266" cy="579706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13671" name="Slide Number Placeholder 3"/>
          <p:cNvSpPr txBox="1">
            <a:spLocks noGrp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20000"/>
              </a:spcBef>
            </a:pPr>
            <a:fld id="{BA68D8A5-9291-4799-A6B2-F7D7CEF2C6DE}" type="slidenum">
              <a:rPr lang="en-IE" altLang="en-US" sz="1200" b="0">
                <a:solidFill>
                  <a:prstClr val="black"/>
                </a:solidFill>
                <a:latin typeface="Arial" panose="020B0604020202020204" pitchFamily="34" charset="0"/>
              </a:rPr>
              <a:pPr algn="r">
                <a:spcBef>
                  <a:spcPct val="20000"/>
                </a:spcBef>
              </a:pPr>
              <a:t>20</a:t>
            </a:fld>
            <a:endParaRPr lang="en-IE" altLang="en-US" sz="1200" b="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8506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6B1E-6A77-4727-8C86-A515B3C2FC26}" type="slidenum">
              <a:rPr lang="en-IE" altLang="en-US" smtClean="0"/>
              <a:pPr/>
              <a:t>21</a:t>
            </a:fld>
            <a:endParaRPr lang="en-IE" altLang="en-US" dirty="0"/>
          </a:p>
        </p:txBody>
      </p:sp>
    </p:spTree>
    <p:extLst>
      <p:ext uri="{BB962C8B-B14F-4D97-AF65-F5344CB8AC3E}">
        <p14:creationId xmlns:p14="http://schemas.microsoft.com/office/powerpoint/2010/main" val="20362675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6B1E-6A77-4727-8C86-A515B3C2FC26}" type="slidenum">
              <a:rPr lang="en-IE" altLang="en-US" smtClean="0"/>
              <a:pPr/>
              <a:t>22</a:t>
            </a:fld>
            <a:endParaRPr lang="en-IE" altLang="en-US" dirty="0"/>
          </a:p>
        </p:txBody>
      </p:sp>
    </p:spTree>
    <p:extLst>
      <p:ext uri="{BB962C8B-B14F-4D97-AF65-F5344CB8AC3E}">
        <p14:creationId xmlns:p14="http://schemas.microsoft.com/office/powerpoint/2010/main" val="2153174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210663B-03DC-4F9C-A85E-03DD0E5E5DC2}" type="slidenum">
              <a:rPr lang="en-IE" altLang="en-US" b="0">
                <a:latin typeface="Arial" panose="020B0604020202020204" pitchFamily="34" charset="0"/>
              </a:rPr>
              <a:pPr eaLnBrk="1" hangingPunct="1"/>
              <a:t>2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9625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6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96261" name="Slide Number Placeholder 3"/>
          <p:cNvSpPr txBox="1">
            <a:spLocks noGrp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A6D3150-7EE5-4D1A-80D0-06FCD6AB219D}" type="slidenum">
              <a:rPr lang="en-IE" altLang="en-US" sz="1200" b="0">
                <a:latin typeface="Arial" panose="020B0604020202020204" pitchFamily="34" charset="0"/>
              </a:rPr>
              <a:pPr algn="r" eaLnBrk="1" hangingPunct="1"/>
              <a:t>2</a:t>
            </a:fld>
            <a:endParaRPr lang="en-IE" altLang="en-US" sz="12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8281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6B1E-6A77-4727-8C86-A515B3C2FC26}" type="slidenum">
              <a:rPr lang="en-IE" altLang="en-US" smtClean="0"/>
              <a:pPr/>
              <a:t>23</a:t>
            </a:fld>
            <a:endParaRPr lang="en-IE" altLang="en-US" dirty="0"/>
          </a:p>
        </p:txBody>
      </p:sp>
    </p:spTree>
    <p:extLst>
      <p:ext uri="{BB962C8B-B14F-4D97-AF65-F5344CB8AC3E}">
        <p14:creationId xmlns:p14="http://schemas.microsoft.com/office/powerpoint/2010/main" val="41704171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ADC0AE-FEFF-45B5-9709-B083CDCBDC9E}" type="slidenum">
              <a:rPr lang="en-IE" altLang="en-US" b="0">
                <a:latin typeface="Arial" panose="020B0604020202020204" pitchFamily="34" charset="0"/>
              </a:rPr>
              <a:pPr eaLnBrk="1" hangingPunct="1"/>
              <a:t>24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28415" indent="-228415" eaLnBrk="1" hangingPunct="1"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5986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89808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94518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E" altLang="en-US" dirty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FFCBEFA-1F4A-4C42-9BCA-FF7C92D58B28}" type="slidenum">
              <a:rPr lang="en-IE" altLang="en-US" b="0">
                <a:latin typeface="Arial" panose="020B0604020202020204" pitchFamily="34" charset="0"/>
              </a:rPr>
              <a:pPr eaLnBrk="1" hangingPunct="1"/>
              <a:t>27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4678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E" altLang="en-US" dirty="0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7186F9-516D-4456-8AD4-BDCCD954B2CA}" type="slidenum">
              <a:rPr lang="en-IE" altLang="en-US" b="0">
                <a:latin typeface="Arial" panose="020B0604020202020204" pitchFamily="34" charset="0"/>
              </a:rPr>
              <a:pPr eaLnBrk="1" hangingPunct="1"/>
              <a:t>28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8637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46646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03551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5675105-44F9-4CDC-94EF-662318F26DB7}" type="slidenum">
              <a:rPr lang="en-IE" altLang="en-US" b="0">
                <a:latin typeface="Arial" panose="020B0604020202020204" pitchFamily="34" charset="0"/>
              </a:rPr>
              <a:pPr eaLnBrk="1" hangingPunct="1"/>
              <a:t>36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15053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053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150533" name="Slide Number Placeholder 3"/>
          <p:cNvSpPr txBox="1">
            <a:spLocks noGrp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8EB703D-4155-49E4-A86D-7CC961C29806}" type="slidenum">
              <a:rPr lang="en-IE" altLang="en-US" sz="1200" b="0">
                <a:latin typeface="Arial" panose="020B0604020202020204" pitchFamily="34" charset="0"/>
              </a:rPr>
              <a:pPr algn="r" eaLnBrk="1" hangingPunct="1"/>
              <a:t>36</a:t>
            </a:fld>
            <a:endParaRPr lang="en-IE" altLang="en-US" sz="12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80791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43E7C47-B48D-44E2-B3F5-6B35B19DD0DA}" type="slidenum">
              <a:rPr lang="en-IE" altLang="en-US" b="0">
                <a:latin typeface="Arial" panose="020B0604020202020204" pitchFamily="34" charset="0"/>
              </a:rPr>
              <a:pPr eaLnBrk="1" hangingPunct="1"/>
              <a:t>37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15155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155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151557" name="Slide Number Placeholder 3"/>
          <p:cNvSpPr txBox="1">
            <a:spLocks noGrp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6CD186B-6C89-4790-87A2-4F49B9E3C27E}" type="slidenum">
              <a:rPr lang="en-IE" altLang="en-US" sz="1200" b="0">
                <a:latin typeface="Arial" panose="020B0604020202020204" pitchFamily="34" charset="0"/>
              </a:rPr>
              <a:pPr algn="r" eaLnBrk="1" hangingPunct="1"/>
              <a:t>37</a:t>
            </a:fld>
            <a:endParaRPr lang="en-IE" altLang="en-US" sz="12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656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E7747E5-7331-4C82-A734-246C18110091}" type="slidenum">
              <a:rPr lang="en-IE" altLang="en-US" b="0">
                <a:latin typeface="Arial" panose="020B0604020202020204" pitchFamily="34" charset="0"/>
              </a:rPr>
              <a:pPr eaLnBrk="1" hangingPunct="1"/>
              <a:t>3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9728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285" name="Slide Number Placeholder 3"/>
          <p:cNvSpPr txBox="1">
            <a:spLocks noGrp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427506E-B65A-47F5-9437-F56723B368F1}" type="slidenum">
              <a:rPr lang="en-IE" altLang="en-US" sz="1200" b="0">
                <a:latin typeface="Arial" panose="020B0604020202020204" pitchFamily="34" charset="0"/>
              </a:rPr>
              <a:pPr algn="r" eaLnBrk="1" hangingPunct="1"/>
              <a:t>3</a:t>
            </a:fld>
            <a:endParaRPr lang="en-IE" altLang="en-US" sz="12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4229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6B1E-6A77-4727-8C86-A515B3C2FC26}" type="slidenum">
              <a:rPr lang="en-IE" altLang="en-US" smtClean="0"/>
              <a:pPr/>
              <a:t>38</a:t>
            </a:fld>
            <a:endParaRPr lang="en-IE" altLang="en-US" dirty="0"/>
          </a:p>
        </p:txBody>
      </p:sp>
    </p:spTree>
    <p:extLst>
      <p:ext uri="{BB962C8B-B14F-4D97-AF65-F5344CB8AC3E}">
        <p14:creationId xmlns:p14="http://schemas.microsoft.com/office/powerpoint/2010/main" val="39568315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98804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27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defTabSz="92527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defTabSz="92527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defTabSz="92527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defTabSz="92527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defTabSz="92527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defTabSz="92527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defTabSz="92527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defTabSz="92527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E902FEF-5824-4CC4-BCE4-330BE0B8E0ED}" type="slidenum">
              <a:rPr lang="en-GB" altLang="en-US" b="0">
                <a:latin typeface="Arial" panose="020B0604020202020204" pitchFamily="34" charset="0"/>
              </a:rPr>
              <a:pPr eaLnBrk="1" hangingPunct="1"/>
              <a:t>41</a:t>
            </a:fld>
            <a:endParaRPr lang="en-GB" altLang="en-US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73742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27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defTabSz="92527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defTabSz="92527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defTabSz="92527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defTabSz="92527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defTabSz="92527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defTabSz="92527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defTabSz="92527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defTabSz="92527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907E994-CE5C-42D8-9ADF-A5619BF163F3}" type="slidenum">
              <a:rPr lang="en-GB" altLang="en-US" b="0">
                <a:latin typeface="Arial" panose="020B0604020202020204" pitchFamily="34" charset="0"/>
              </a:rPr>
              <a:pPr eaLnBrk="1" hangingPunct="1"/>
              <a:t>42</a:t>
            </a:fld>
            <a:endParaRPr lang="en-GB" altLang="en-US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58317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6B1E-6A77-4727-8C86-A515B3C2FC26}" type="slidenum">
              <a:rPr lang="en-IE" altLang="en-US" smtClean="0"/>
              <a:pPr/>
              <a:t>45</a:t>
            </a:fld>
            <a:endParaRPr lang="en-IE" altLang="en-US" dirty="0"/>
          </a:p>
        </p:txBody>
      </p:sp>
    </p:spTree>
    <p:extLst>
      <p:ext uri="{BB962C8B-B14F-4D97-AF65-F5344CB8AC3E}">
        <p14:creationId xmlns:p14="http://schemas.microsoft.com/office/powerpoint/2010/main" val="427538702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46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457188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6500" y="1258888"/>
            <a:ext cx="4546600" cy="34099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55F39-8F98-4525-AE9A-56801A798789}" type="slidenum">
              <a:rPr lang="en-IE" smtClean="0"/>
              <a:t>48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377696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73892"/>
            <a:ext cx="5608320" cy="4356076"/>
          </a:xfrm>
        </p:spPr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50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24769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8064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341540"/>
            <a:ext cx="5608320" cy="3660458"/>
          </a:xfrm>
        </p:spPr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51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122912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52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7281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C46C60E-F2F6-477C-AD98-18527D2905CC}" type="slidenum">
              <a:rPr lang="en-IE" altLang="en-US" b="0">
                <a:latin typeface="Arial" panose="020B0604020202020204" pitchFamily="34" charset="0"/>
              </a:rPr>
              <a:pPr eaLnBrk="1" hangingPunct="1"/>
              <a:t>4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10035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100357" name="Slide Number Placeholder 3"/>
          <p:cNvSpPr txBox="1">
            <a:spLocks noGrp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DB0A67BF-9E54-40DF-B408-32DDB0E55386}" type="slidenum">
              <a:rPr lang="en-IE" altLang="en-US" sz="1200" b="0">
                <a:latin typeface="Arial" panose="020B0604020202020204" pitchFamily="34" charset="0"/>
              </a:rPr>
              <a:pPr algn="r" eaLnBrk="1" hangingPunct="1"/>
              <a:t>4</a:t>
            </a:fld>
            <a:endParaRPr lang="en-IE" altLang="en-US" sz="12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01624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0224" indent="-230224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736B1E-6A77-4727-8C86-A515B3C2FC26}" type="slidenum">
              <a:rPr kumimoji="0" lang="en-I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IE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43001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F67CC5-E4AD-433D-8404-9AC57895C49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20768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F67CC5-E4AD-433D-8404-9AC57895C49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39028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736B1E-6A77-4727-8C86-A515B3C2FC26}" type="slidenum">
              <a:rPr kumimoji="0" lang="en-I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IE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564734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736B1E-6A77-4727-8C86-A515B3C2FC26}" type="slidenum">
              <a:rPr kumimoji="0" lang="en-I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IE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082105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736B1E-6A77-4727-8C86-A515B3C2FC26}" type="slidenum">
              <a:rPr kumimoji="0" lang="en-I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IE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252765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F67CC5-E4AD-433D-8404-9AC57895C49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125379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F67CC5-E4AD-433D-8404-9AC57895C49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368726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F67CC5-E4AD-433D-8404-9AC57895C49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921905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7261" y="4121160"/>
            <a:ext cx="5658090" cy="10116868"/>
          </a:xfrm>
        </p:spPr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69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9024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36B1E-6A77-4727-8C86-A515B3C2FC26}" type="slidenum">
              <a:rPr lang="en-IE" altLang="en-US" smtClean="0"/>
              <a:pPr/>
              <a:t>6</a:t>
            </a:fld>
            <a:endParaRPr lang="en-IE" altLang="en-US" dirty="0"/>
          </a:p>
        </p:txBody>
      </p:sp>
    </p:spTree>
    <p:extLst>
      <p:ext uri="{BB962C8B-B14F-4D97-AF65-F5344CB8AC3E}">
        <p14:creationId xmlns:p14="http://schemas.microsoft.com/office/powerpoint/2010/main" val="50406893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CB406-8CE5-4C61-8363-EB0E74A014E2}" type="slidenum">
              <a:rPr lang="en-IE" smtClean="0"/>
              <a:t>70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592197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CB406-8CE5-4C61-8363-EB0E74A014E2}" type="slidenum">
              <a:rPr lang="en-IE" smtClean="0"/>
              <a:t>71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430027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CB406-8CE5-4C61-8363-EB0E74A014E2}" type="slidenum">
              <a:rPr lang="en-IE" smtClean="0"/>
              <a:t>72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5744071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CB406-8CE5-4C61-8363-EB0E74A014E2}" type="slidenum">
              <a:rPr lang="en-IE" smtClean="0"/>
              <a:t>73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827332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74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212010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CB406-8CE5-4C61-8363-EB0E74A014E2}" type="slidenum">
              <a:rPr lang="en-IE" smtClean="0"/>
              <a:t>75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8340820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76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759114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CB406-8CE5-4C61-8363-EB0E74A014E2}" type="slidenum">
              <a:rPr lang="en-IE" smtClean="0"/>
              <a:t>77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7603907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CB406-8CE5-4C61-8363-EB0E74A014E2}" type="slidenum">
              <a:rPr lang="en-IE" smtClean="0"/>
              <a:t>78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3088654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79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13754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CFDD400-B65A-4530-A54F-91B0494201AF}" type="slidenum">
              <a:rPr lang="en-IE" altLang="en-US" b="0">
                <a:latin typeface="Arial" panose="020B0604020202020204" pitchFamily="34" charset="0"/>
              </a:rPr>
              <a:pPr eaLnBrk="1" hangingPunct="1"/>
              <a:t>7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102403" name="Rectangle 7"/>
          <p:cNvSpPr txBox="1">
            <a:spLocks noGrp="1" noChangeArrowheads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B98F763-D729-429B-AD17-EC19B7A1D2D7}" type="slidenum">
              <a:rPr lang="en-US" altLang="en-US" sz="1200" b="0">
                <a:latin typeface="Arial" panose="020B0604020202020204" pitchFamily="34" charset="0"/>
              </a:rPr>
              <a:pPr algn="r" eaLnBrk="1" hangingPunct="1"/>
              <a:t>7</a:t>
            </a:fld>
            <a:endParaRPr lang="en-US" altLang="en-US" sz="1200" b="0" dirty="0">
              <a:latin typeface="Arial" panose="020B0604020202020204" pitchFamily="34" charset="0"/>
            </a:endParaRPr>
          </a:p>
        </p:txBody>
      </p:sp>
      <p:sp>
        <p:nvSpPr>
          <p:cNvPr id="10240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2406" name="Slide Number Placeholder 3"/>
          <p:cNvSpPr txBox="1">
            <a:spLocks noGrp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20000"/>
              </a:spcBef>
            </a:pPr>
            <a:fld id="{2E6CDE22-0B99-4E96-84F8-70476411AADF}" type="slidenum">
              <a:rPr lang="en-IE" altLang="en-US" sz="1200" b="0">
                <a:latin typeface="Arial" panose="020B0604020202020204" pitchFamily="34" charset="0"/>
              </a:rPr>
              <a:pPr algn="r">
                <a:spcBef>
                  <a:spcPct val="20000"/>
                </a:spcBef>
              </a:pPr>
              <a:t>7</a:t>
            </a:fld>
            <a:endParaRPr lang="en-IE" altLang="en-US" sz="12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469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FF0E940-1C20-4CED-A314-641653D7B04F}" type="slidenum">
              <a:rPr lang="en-IE" altLang="en-US" b="0">
                <a:latin typeface="Arial" panose="020B0604020202020204" pitchFamily="34" charset="0"/>
              </a:rPr>
              <a:pPr eaLnBrk="1" hangingPunct="1"/>
              <a:t>8</a:t>
            </a:fld>
            <a:endParaRPr lang="en-IE" altLang="en-US" b="0" dirty="0">
              <a:latin typeface="Arial" panose="020B0604020202020204" pitchFamily="34" charset="0"/>
            </a:endParaRPr>
          </a:p>
        </p:txBody>
      </p:sp>
      <p:sp>
        <p:nvSpPr>
          <p:cNvPr id="104451" name="Rectangle 7"/>
          <p:cNvSpPr txBox="1">
            <a:spLocks noGrp="1" noChangeArrowheads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99D0E47-C4CD-4161-9B7B-C6279D175C39}" type="slidenum">
              <a:rPr lang="en-US" altLang="en-US" sz="1200" b="0">
                <a:latin typeface="Arial" panose="020B0604020202020204" pitchFamily="34" charset="0"/>
              </a:rPr>
              <a:pPr algn="r" eaLnBrk="1" hangingPunct="1"/>
              <a:t>8</a:t>
            </a:fld>
            <a:endParaRPr lang="en-US" altLang="en-US" sz="1200" b="0" dirty="0">
              <a:latin typeface="Arial" panose="020B0604020202020204" pitchFamily="34" charset="0"/>
            </a:endParaRPr>
          </a:p>
        </p:txBody>
      </p:sp>
      <p:sp>
        <p:nvSpPr>
          <p:cNvPr id="10445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4454" name="Slide Number Placeholder 3"/>
          <p:cNvSpPr txBox="1">
            <a:spLocks noGrp="1"/>
          </p:cNvSpPr>
          <p:nvPr/>
        </p:nvSpPr>
        <p:spPr bwMode="auto">
          <a:xfrm>
            <a:off x="3937018" y="9585453"/>
            <a:ext cx="3010080" cy="50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8" tIns="45682" rIns="91368" bIns="45682"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20000"/>
              </a:spcBef>
            </a:pPr>
            <a:fld id="{FF604443-9347-4C02-9BD7-687844135A8A}" type="slidenum">
              <a:rPr lang="en-IE" altLang="en-US" sz="1200" b="0">
                <a:latin typeface="Arial" panose="020B0604020202020204" pitchFamily="34" charset="0"/>
              </a:rPr>
              <a:pPr algn="r">
                <a:spcBef>
                  <a:spcPct val="20000"/>
                </a:spcBef>
              </a:pPr>
              <a:t>8</a:t>
            </a:fld>
            <a:endParaRPr lang="en-IE" altLang="en-US" sz="12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2936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7885" indent="-287649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50594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10832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71070" indent="-23012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31309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91547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51784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912021" indent="-23012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7AC629-915F-432E-B381-495223BC6D50}" type="slidenum">
              <a:rPr lang="en-GB" altLang="en-US" b="0">
                <a:latin typeface="Times New Roman" panose="02020603050405020304" pitchFamily="18" charset="0"/>
              </a:rPr>
              <a:pPr eaLnBrk="1" hangingPunct="1"/>
              <a:t>9</a:t>
            </a:fld>
            <a:endParaRPr lang="en-GB" altLang="en-US" b="0" dirty="0">
              <a:latin typeface="Times New Roman" panose="02020603050405020304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42106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F67CC5-E4AD-433D-8404-9AC57895C493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9573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B92FCF7-FD8D-4DB9-8491-268BAB5B37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485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8" y="2688772"/>
            <a:ext cx="7772400" cy="1371599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53695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121B-0873-445A-BD2F-8622A886688B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25BCF0D-D81B-4719-9AF5-1D10C2F7B8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076" t="5385" r="8652" b="5059"/>
          <a:stretch/>
        </p:blipFill>
        <p:spPr>
          <a:xfrm>
            <a:off x="395289" y="261258"/>
            <a:ext cx="747712" cy="1150826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595924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0631-2F6C-41EA-83FC-C9A98AAE4B93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233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A014-DA34-4DB4-A3DB-C6A19337B1D0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422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C418A-5A84-4099-8D3D-4DBB52C8E939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356351"/>
            <a:ext cx="2057400" cy="365125"/>
          </a:xfrm>
        </p:spPr>
        <p:txBody>
          <a:bodyPr/>
          <a:lstStyle>
            <a:lvl1pPr>
              <a:defRPr sz="110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1DAD76BA-0E29-49FA-AC32-211FC461F1E3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753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7AF65C0-85AD-4E52-B681-8C3A7EA8C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47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9" y="2732316"/>
            <a:ext cx="8353424" cy="989918"/>
          </a:xfrm>
        </p:spPr>
        <p:txBody>
          <a:bodyPr anchor="ctr" anchorCtr="0">
            <a:normAutofit/>
          </a:bodyPr>
          <a:lstStyle>
            <a:lvl1pPr algn="ctr">
              <a:defRPr sz="4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404407"/>
            <a:ext cx="7886700" cy="483279"/>
          </a:xfrm>
        </p:spPr>
        <p:txBody>
          <a:bodyPr anchor="ctr" anchorCtr="0"/>
          <a:lstStyle>
            <a:lvl1pPr marL="0" indent="0" algn="ct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D1251A3-163B-43D7-86BA-9FA8B5F6C10C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AD76BA-0E29-49FA-AC32-211FC461F1E3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71D652-0963-4578-8C5E-39D61D55DC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076" t="5385" r="8652" b="5059"/>
          <a:stretch/>
        </p:blipFill>
        <p:spPr>
          <a:xfrm>
            <a:off x="395289" y="261258"/>
            <a:ext cx="747712" cy="1150826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128802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3975F-AC96-49AE-A603-91761AAF1F83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18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00A0-19ED-4CE1-B5D9-816FD82B8E56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4654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CA3F5-94DF-4CCE-8C7C-911EA223D5A0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14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1E5C-0DF9-4DC6-A045-34A3066CD8E8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600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C186-324D-4254-8134-6E9E059D1A8A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7416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88F4-F53C-47C5-98C7-64854ED3631B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268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39F60A7-C993-496F-9482-758943B4C6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076" t="5385" r="8652" b="5059"/>
          <a:stretch/>
        </p:blipFill>
        <p:spPr>
          <a:xfrm>
            <a:off x="395288" y="5592422"/>
            <a:ext cx="747712" cy="1150826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4ADF226-E28A-46FC-9FF4-2A022DB106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" r="46918" b="34417"/>
          <a:stretch/>
        </p:blipFill>
        <p:spPr>
          <a:xfrm>
            <a:off x="4053329" y="0"/>
            <a:ext cx="5090672" cy="6858000"/>
          </a:xfrm>
          <a:prstGeom prst="rect">
            <a:avLst/>
          </a:prstGeom>
          <a:solidFill>
            <a:srgbClr val="F2F2F2"/>
          </a:solidFill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6B41924-0383-46B2-838D-7993106BCEC9}"/>
              </a:ext>
            </a:extLst>
          </p:cNvPr>
          <p:cNvSpPr/>
          <p:nvPr userDrawn="1"/>
        </p:nvSpPr>
        <p:spPr>
          <a:xfrm>
            <a:off x="0" y="0"/>
            <a:ext cx="4811486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287" y="212727"/>
            <a:ext cx="8353425" cy="63636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287" y="1074509"/>
            <a:ext cx="8353425" cy="5054147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57993" y="6356351"/>
            <a:ext cx="1352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3F9B5-C1D0-4EBC-AF88-431B1B3A056D}" type="datetime1">
              <a:rPr lang="en-GB" smtClean="0"/>
              <a:t>12/11/2021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7844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1DAD76BA-0E29-49FA-AC32-211FC461F1E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1389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C00000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●"/>
        <a:defRPr sz="2400" kern="1200">
          <a:solidFill>
            <a:schemeClr val="bg2">
              <a:lumMod val="50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●"/>
        <a:defRPr sz="2000" kern="1200">
          <a:solidFill>
            <a:schemeClr val="bg2">
              <a:lumMod val="50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●"/>
        <a:defRPr sz="1800" kern="1200">
          <a:solidFill>
            <a:schemeClr val="bg2">
              <a:lumMod val="50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●"/>
        <a:defRPr sz="1800" kern="1200">
          <a:solidFill>
            <a:schemeClr val="bg2">
              <a:lumMod val="50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●"/>
        <a:defRPr sz="1800" kern="1200">
          <a:solidFill>
            <a:schemeClr val="bg2">
              <a:lumMod val="50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pos="5511" userDrawn="1">
          <p15:clr>
            <a:srgbClr val="F26B43"/>
          </p15:clr>
        </p15:guide>
        <p15:guide id="5" orient="horz" pos="38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ceo@aptcs.i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showcase/6346643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mb.ie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fssu.ie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dpr4schools.ie/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jmb.ie/" TargetMode="External"/><Relationship Id="rId4" Type="http://schemas.openxmlformats.org/officeDocument/2006/relationships/hyperlink" Target="http://www.dataprotectionschools.com/" TargetMode="Externa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hyperlink" Target="http://schoolself-evaluation.ie/post-primary/resources/reporting-sse/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hyperlink" Target="https://creativecommons.org/licenses/by-sa/3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eograph.org.uk/photo/3660445" TargetMode="Externa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41441-64CF-4F80-8558-171C1A7CEA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2404610"/>
            <a:ext cx="7772400" cy="1284521"/>
          </a:xfrm>
        </p:spPr>
        <p:txBody>
          <a:bodyPr>
            <a:normAutofit/>
          </a:bodyPr>
          <a:lstStyle/>
          <a:p>
            <a:r>
              <a:rPr lang="en-IE" sz="5400" dirty="0"/>
              <a:t>Part One: 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1B8B2E-331E-4D0C-B5D6-D0C8A7215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540469"/>
            <a:ext cx="6858000" cy="2168988"/>
          </a:xfrm>
        </p:spPr>
        <p:txBody>
          <a:bodyPr>
            <a:normAutofit/>
          </a:bodyPr>
          <a:lstStyle/>
          <a:p>
            <a:endParaRPr lang="en-IE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798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0274665-C4BC-4592-BFEB-D5EAE2C783A8}"/>
              </a:ext>
            </a:extLst>
          </p:cNvPr>
          <p:cNvSpPr/>
          <p:nvPr/>
        </p:nvSpPr>
        <p:spPr>
          <a:xfrm>
            <a:off x="395288" y="1236559"/>
            <a:ext cx="8353425" cy="212589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B10036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95287" y="423545"/>
            <a:ext cx="8353425" cy="636360"/>
          </a:xfrm>
        </p:spPr>
        <p:txBody>
          <a:bodyPr>
            <a:noAutofit/>
          </a:bodyPr>
          <a:lstStyle/>
          <a:p>
            <a:pPr eaLnBrk="1" hangingPunct="1">
              <a:lnSpc>
                <a:spcPts val="2800"/>
              </a:lnSpc>
              <a:defRPr/>
            </a:pPr>
            <a:r>
              <a:rPr lang="en-US" sz="2800" dirty="0"/>
              <a:t>Trustees two schedules to the Board</a:t>
            </a:r>
          </a:p>
        </p:txBody>
      </p:sp>
      <p:sp>
        <p:nvSpPr>
          <p:cNvPr id="8195" name="Rectangle 1027"/>
          <p:cNvSpPr>
            <a:spLocks noGrp="1" noChangeArrowheads="1"/>
          </p:cNvSpPr>
          <p:nvPr>
            <p:ph idx="1"/>
          </p:nvPr>
        </p:nvSpPr>
        <p:spPr>
          <a:xfrm>
            <a:off x="778669" y="1360384"/>
            <a:ext cx="7586663" cy="1878241"/>
          </a:xfrm>
        </p:spPr>
        <p:txBody>
          <a:bodyPr>
            <a:normAutofit/>
          </a:bodyPr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800" b="1" u="sng" dirty="0">
                <a:solidFill>
                  <a:schemeClr val="accent3">
                    <a:lumMod val="75000"/>
                  </a:schemeClr>
                </a:solidFill>
              </a:rPr>
              <a:t>First Schedule 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 marL="0" indent="0" eaLnBrk="1" hangingPunct="1">
              <a:buNone/>
              <a:defRPr/>
            </a:pP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>Defines what the </a:t>
            </a:r>
            <a:r>
              <a:rPr lang="en-US" sz="2800" u="sng" dirty="0">
                <a:solidFill>
                  <a:schemeClr val="accent3">
                    <a:lumMod val="75000"/>
                  </a:schemeClr>
                </a:solidFill>
              </a:rPr>
              <a:t>school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>  is – map of the school property – what has to be managed on behalf of the trustees</a:t>
            </a:r>
          </a:p>
        </p:txBody>
      </p:sp>
      <p:sp>
        <p:nvSpPr>
          <p:cNvPr id="39940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200" b="0" dirty="0">
              <a:latin typeface="Arial Black" panose="020B0A040201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65F9A6C-3600-4BF9-B607-096107633E52}"/>
              </a:ext>
            </a:extLst>
          </p:cNvPr>
          <p:cNvGrpSpPr/>
          <p:nvPr/>
        </p:nvGrpSpPr>
        <p:grpSpPr>
          <a:xfrm>
            <a:off x="395288" y="3688475"/>
            <a:ext cx="8353425" cy="2125891"/>
            <a:chOff x="395288" y="3352800"/>
            <a:chExt cx="8353425" cy="212589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75830F0-D0C2-4480-A28B-377CE4F270F3}"/>
                </a:ext>
              </a:extLst>
            </p:cNvPr>
            <p:cNvSpPr/>
            <p:nvPr/>
          </p:nvSpPr>
          <p:spPr>
            <a:xfrm>
              <a:off x="395288" y="3352800"/>
              <a:ext cx="8353425" cy="212589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rgbClr val="B10036"/>
              </a:solidFill>
            </a:ln>
            <a:effectLst>
              <a:outerShdw blurRad="50800" dist="76200" dir="5400000" algn="t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/>
            </a:p>
          </p:txBody>
        </p:sp>
        <p:sp>
          <p:nvSpPr>
            <p:cNvPr id="9" name="Rectangle 1027">
              <a:extLst>
                <a:ext uri="{FF2B5EF4-FFF2-40B4-BE49-F238E27FC236}">
                  <a16:creationId xmlns:a16="http://schemas.microsoft.com/office/drawing/2014/main" id="{E3903511-200D-4148-BA8D-445CEED0BC1C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78669" y="3563258"/>
              <a:ext cx="7586663" cy="1704975"/>
            </a:xfrm>
            <a:prstGeom prst="rect">
              <a:avLst/>
            </a:prstGeom>
          </p:spPr>
          <p:txBody>
            <a:bodyPr vert="horz" lIns="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Clr>
                  <a:srgbClr val="C00000"/>
                </a:buClr>
                <a:buFont typeface="Arial" panose="020B0604020202020204" pitchFamily="34" charset="0"/>
                <a:buChar char="●"/>
                <a:defRPr sz="2400" kern="1200">
                  <a:solidFill>
                    <a:schemeClr val="bg2">
                      <a:lumMod val="50000"/>
                    </a:schemeClr>
                  </a:solidFill>
                  <a:latin typeface="Segoe UI" panose="020B0502040204020203" pitchFamily="34" charset="0"/>
                  <a:ea typeface="+mn-ea"/>
                  <a:cs typeface="Segoe UI" panose="020B0502040204020203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●"/>
                <a:defRPr sz="2000" kern="1200">
                  <a:solidFill>
                    <a:schemeClr val="bg2">
                      <a:lumMod val="50000"/>
                    </a:schemeClr>
                  </a:solidFill>
                  <a:latin typeface="Segoe UI" panose="020B0502040204020203" pitchFamily="34" charset="0"/>
                  <a:ea typeface="+mn-ea"/>
                  <a:cs typeface="Segoe UI" panose="020B0502040204020203" pitchFamily="34" charset="0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●"/>
                <a:defRPr sz="1800" kern="1200">
                  <a:solidFill>
                    <a:schemeClr val="bg2">
                      <a:lumMod val="50000"/>
                    </a:schemeClr>
                  </a:solidFill>
                  <a:latin typeface="Segoe UI" panose="020B0502040204020203" pitchFamily="34" charset="0"/>
                  <a:ea typeface="+mn-ea"/>
                  <a:cs typeface="Segoe UI" panose="020B0502040204020203" pitchFamily="34" charset="0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●"/>
                <a:defRPr sz="1800" kern="1200">
                  <a:solidFill>
                    <a:schemeClr val="bg2">
                      <a:lumMod val="50000"/>
                    </a:schemeClr>
                  </a:solidFill>
                  <a:latin typeface="Segoe UI" panose="020B0502040204020203" pitchFamily="34" charset="0"/>
                  <a:ea typeface="+mn-ea"/>
                  <a:cs typeface="Segoe UI" panose="020B0502040204020203" pitchFamily="34" charset="0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●"/>
                <a:defRPr sz="1800" kern="1200">
                  <a:solidFill>
                    <a:schemeClr val="bg2">
                      <a:lumMod val="50000"/>
                    </a:schemeClr>
                  </a:solidFill>
                  <a:latin typeface="Segoe UI" panose="020B0502040204020203" pitchFamily="34" charset="0"/>
                  <a:ea typeface="+mn-ea"/>
                  <a:cs typeface="Segoe UI" panose="020B0502040204020203" pitchFamily="34" charset="0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  <a:defRPr/>
              </a:pPr>
              <a:r>
                <a:rPr lang="en-US" sz="2800" b="1" u="sng" dirty="0">
                  <a:solidFill>
                    <a:schemeClr val="accent3">
                      <a:lumMod val="75000"/>
                    </a:schemeClr>
                  </a:solidFill>
                </a:rPr>
                <a:t>Second Schedule</a:t>
              </a:r>
              <a:r>
                <a:rPr lang="en-US" sz="2800" dirty="0">
                  <a:solidFill>
                    <a:schemeClr val="accent3">
                      <a:lumMod val="75000"/>
                    </a:schemeClr>
                  </a:solidFill>
                </a:rPr>
                <a:t> </a:t>
              </a:r>
            </a:p>
            <a:p>
              <a:pPr marL="0" indent="0">
                <a:buFont typeface="Arial" panose="020B0604020202020204" pitchFamily="34" charset="0"/>
                <a:buNone/>
                <a:defRPr/>
              </a:pPr>
              <a:r>
                <a:rPr lang="en-US" sz="2800" dirty="0">
                  <a:solidFill>
                    <a:schemeClr val="accent3">
                      <a:lumMod val="75000"/>
                    </a:schemeClr>
                  </a:solidFill>
                </a:rPr>
                <a:t>How it is to be managed   -  </a:t>
              </a:r>
            </a:p>
            <a:p>
              <a:pPr marL="0" indent="0">
                <a:buFont typeface="Arial" panose="020B0604020202020204" pitchFamily="34" charset="0"/>
                <a:buNone/>
                <a:defRPr/>
              </a:pPr>
              <a:r>
                <a:rPr lang="en-US" sz="2800" dirty="0">
                  <a:solidFill>
                    <a:schemeClr val="accent3">
                      <a:lumMod val="75000"/>
                    </a:schemeClr>
                  </a:solidFill>
                </a:rPr>
                <a:t>Religious and/or Educational Philosophy</a:t>
              </a:r>
              <a:endParaRPr lang="en-US" sz="32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B6B9EF8-9DF8-4853-AB5D-0F9CCF996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DD7F6A-B164-4FF7-A04B-D22E51FA1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08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AD437-85E0-4C02-8212-C6C04A3C6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  Ethos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EFE7B-9243-4108-A92A-23F010562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849087"/>
            <a:ext cx="8353425" cy="5507264"/>
          </a:xfrm>
        </p:spPr>
        <p:txBody>
          <a:bodyPr>
            <a:normAutofit fontScale="92500" lnSpcReduction="10000"/>
          </a:bodyPr>
          <a:lstStyle/>
          <a:p>
            <a:endParaRPr lang="en-IE" b="1" dirty="0"/>
          </a:p>
          <a:p>
            <a:pPr marL="0" indent="0">
              <a:buNone/>
            </a:pPr>
            <a:r>
              <a:rPr lang="en-IE" b="1" dirty="0"/>
              <a:t>Definition of Ethos:  </a:t>
            </a:r>
            <a:endParaRPr lang="en-IE" dirty="0"/>
          </a:p>
          <a:p>
            <a:pPr marL="0" indent="0">
              <a:buNone/>
            </a:pPr>
            <a:r>
              <a:rPr lang="en-IE" i="1" dirty="0"/>
              <a:t>Education Act, 1998 15.(b) …………………………………. the characteristic spirit of the school as determined by the </a:t>
            </a:r>
            <a:r>
              <a:rPr lang="en-IE" b="1" i="1" dirty="0"/>
              <a:t>cultural, educational, moral, religious, social, linguistic and spiritual values and traditions</a:t>
            </a:r>
            <a:r>
              <a:rPr lang="en-IE" i="1" dirty="0"/>
              <a:t> which inform and are characteristic of the objectives and conduct of the 	school………………</a:t>
            </a:r>
          </a:p>
          <a:p>
            <a:endParaRPr lang="en-IE" b="1" dirty="0"/>
          </a:p>
          <a:p>
            <a:r>
              <a:rPr lang="en-IE" b="1" dirty="0"/>
              <a:t>What is the ethos, the values and traditions that underpin how the school operates?</a:t>
            </a:r>
          </a:p>
          <a:p>
            <a:pPr marL="0" indent="0">
              <a:buNone/>
            </a:pPr>
            <a:endParaRPr lang="en-IE" b="1" dirty="0"/>
          </a:p>
          <a:p>
            <a:r>
              <a:rPr lang="en-IE" b="1" i="1" dirty="0"/>
              <a:t>What would you see as the role of the board with regard to ethos/characteristic spirit?</a:t>
            </a:r>
          </a:p>
          <a:p>
            <a:endParaRPr lang="en-IE" b="1" i="1" dirty="0"/>
          </a:p>
          <a:p>
            <a:r>
              <a:rPr lang="en-IE" b="1" i="1" dirty="0"/>
              <a:t>Resource for Catholic schools  - </a:t>
            </a:r>
            <a:r>
              <a:rPr lang="en-IE" sz="2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Association of Patrons and Trustees of Catholic Schools (APTCS)  email: ceo@aptcs.ie</a:t>
            </a:r>
            <a:endParaRPr lang="en-IE" sz="2200" b="1" i="1" dirty="0"/>
          </a:p>
          <a:p>
            <a:endParaRPr lang="en-IE" b="1" i="1" dirty="0"/>
          </a:p>
          <a:p>
            <a:endParaRPr lang="en-IE" b="1" i="1" dirty="0"/>
          </a:p>
          <a:p>
            <a:endParaRPr lang="en-IE" dirty="0"/>
          </a:p>
          <a:p>
            <a:pPr marL="0" indent="0">
              <a:buNone/>
            </a:pPr>
            <a:endParaRPr lang="en-IE" i="1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4C926-7268-4982-BA4F-5F527C81B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0560C8-5F35-4E1C-BDEE-F4B31A582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4697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0EB55-D3D0-4DB2-9F48-409FA4810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Ethos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3F01D-A0BD-4849-83BC-F27512B6F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E" b="1" i="1" dirty="0">
              <a:effectLst/>
              <a:latin typeface="Daytona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IE" b="1" i="1" dirty="0">
                <a:effectLst/>
                <a:latin typeface="Daytona" panose="020B0604020202020204" pitchFamily="34" charset="0"/>
                <a:ea typeface="Calibri" panose="020F0502020204030204" pitchFamily="34" charset="0"/>
              </a:rPr>
              <a:t>“Living the Catholic ethos today – the role of the Board of Management and the legal responsibilities of the Board in relation to the Patron”.</a:t>
            </a:r>
            <a:endParaRPr lang="en-IE" b="1" dirty="0">
              <a:effectLst/>
              <a:latin typeface="Daytona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IE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 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IE" sz="2000" dirty="0">
                <a:effectLst/>
                <a:latin typeface="Daytona" panose="020B0604030500040204" pitchFamily="34" charset="0"/>
                <a:ea typeface="Calibri" panose="020F0502020204030204" pitchFamily="34" charset="0"/>
              </a:rPr>
              <a:t>The session will be on</a:t>
            </a:r>
          </a:p>
          <a:p>
            <a:pPr marL="0" indent="0" algn="ctr">
              <a:buNone/>
            </a:pPr>
            <a:r>
              <a:rPr lang="en-IE" sz="2000" dirty="0">
                <a:effectLst/>
                <a:latin typeface="Daytona" panose="020B0604030500040204" pitchFamily="34" charset="0"/>
                <a:ea typeface="Calibri" panose="020F0502020204030204" pitchFamily="34" charset="0"/>
              </a:rPr>
              <a:t> </a:t>
            </a:r>
            <a:r>
              <a:rPr lang="en-IE" sz="1800" dirty="0">
                <a:effectLst/>
                <a:latin typeface="Daytona" panose="020B0604030500040204" pitchFamily="34" charset="0"/>
                <a:ea typeface="Calibri" panose="020F0502020204030204" pitchFamily="34" charset="0"/>
              </a:rPr>
              <a:t>1</a:t>
            </a:r>
            <a:r>
              <a:rPr lang="en-IE" sz="1800" baseline="30000" dirty="0">
                <a:effectLst/>
                <a:latin typeface="Daytona" panose="020B0604030500040204" pitchFamily="34" charset="0"/>
                <a:ea typeface="Calibri" panose="020F0502020204030204" pitchFamily="34" charset="0"/>
              </a:rPr>
              <a:t>st</a:t>
            </a:r>
            <a:r>
              <a:rPr lang="en-IE" sz="1800" dirty="0">
                <a:effectLst/>
                <a:latin typeface="Daytona" panose="020B0604030500040204" pitchFamily="34" charset="0"/>
                <a:ea typeface="Calibri" panose="020F0502020204030204" pitchFamily="34" charset="0"/>
              </a:rPr>
              <a:t> December from 7.00pm – 8.00pm on Zoom </a:t>
            </a:r>
          </a:p>
          <a:p>
            <a:pPr marL="0" indent="0">
              <a:buNone/>
            </a:pPr>
            <a:r>
              <a:rPr lang="en-IE" sz="1800" dirty="0">
                <a:effectLst/>
                <a:latin typeface="Daytona" panose="020B0604030500040204" pitchFamily="34" charset="0"/>
                <a:ea typeface="Calibri" panose="020F0502020204030204" pitchFamily="34" charset="0"/>
              </a:rPr>
              <a:t> </a:t>
            </a:r>
          </a:p>
          <a:p>
            <a:pPr marL="0" indent="0" algn="ctr">
              <a:buNone/>
            </a:pPr>
            <a:r>
              <a:rPr lang="en-IE" sz="1800" dirty="0">
                <a:effectLst/>
                <a:latin typeface="Daytona" panose="020B0604030500040204" pitchFamily="34" charset="0"/>
                <a:ea typeface="Calibri" panose="020F0502020204030204" pitchFamily="34" charset="0"/>
              </a:rPr>
              <a:t>To register or for further information email Eilis Humphreys at</a:t>
            </a:r>
          </a:p>
          <a:p>
            <a:pPr marL="0" indent="0" algn="ctr">
              <a:buNone/>
            </a:pPr>
            <a:r>
              <a:rPr lang="en-IE" sz="1800" dirty="0">
                <a:effectLst/>
                <a:latin typeface="Daytona" panose="020B0604030500040204" pitchFamily="34" charset="0"/>
                <a:ea typeface="Calibri" panose="020F0502020204030204" pitchFamily="34" charset="0"/>
              </a:rPr>
              <a:t> </a:t>
            </a:r>
            <a:r>
              <a:rPr lang="en-IE" sz="1800" u="sng" dirty="0">
                <a:solidFill>
                  <a:srgbClr val="0563C1"/>
                </a:solidFill>
                <a:effectLst/>
                <a:latin typeface="Daytona" panose="020B0604030500040204" pitchFamily="34" charset="0"/>
                <a:ea typeface="Calibri" panose="020F0502020204030204" pitchFamily="34" charset="0"/>
                <a:hlinkClick r:id="rId2"/>
              </a:rPr>
              <a:t>ceo@aptcs.ie</a:t>
            </a:r>
            <a:r>
              <a:rPr lang="en-IE" sz="1800" dirty="0">
                <a:effectLst/>
                <a:latin typeface="Daytona" panose="020B0604030500040204" pitchFamily="34" charset="0"/>
                <a:ea typeface="Calibri" panose="020F0502020204030204" pitchFamily="34" charset="0"/>
              </a:rPr>
              <a:t> </a:t>
            </a: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19C043-0E2B-4689-9EAA-E6AB4298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17D76-E9E0-4AE8-BB6B-5007899CB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831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CE3F25E6-EC41-4594-A2B2-F4C47B44D149}"/>
              </a:ext>
            </a:extLst>
          </p:cNvPr>
          <p:cNvSpPr txBox="1">
            <a:spLocks noChangeArrowheads="1"/>
          </p:cNvSpPr>
          <p:nvPr/>
        </p:nvSpPr>
        <p:spPr>
          <a:xfrm>
            <a:off x="554687" y="4576941"/>
            <a:ext cx="8194026" cy="1617085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24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20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18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18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18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en-IE" altLang="en-US" sz="2000" b="1" i="1" dirty="0">
                <a:solidFill>
                  <a:srgbClr val="C00000"/>
                </a:solidFill>
              </a:rPr>
              <a:t>Articles of Management </a:t>
            </a:r>
          </a:p>
          <a:p>
            <a:pPr algn="just">
              <a:buFontTx/>
              <a:buNone/>
            </a:pPr>
            <a:r>
              <a:rPr lang="en-IE" altLang="en-US" sz="2000" i="1" dirty="0"/>
              <a:t>“subject to the general supervision and control of the Trustees”</a:t>
            </a:r>
          </a:p>
          <a:p>
            <a:pPr algn="r">
              <a:buFontTx/>
              <a:buNone/>
            </a:pPr>
            <a:r>
              <a:rPr lang="en-IE" altLang="en-US" sz="1800" b="1" i="1" dirty="0">
                <a:solidFill>
                  <a:srgbClr val="035266"/>
                </a:solidFill>
              </a:rPr>
              <a:t>Art.2 (a)</a:t>
            </a:r>
            <a:endParaRPr lang="en-US" altLang="en-US" sz="1800" b="1" i="1" dirty="0">
              <a:solidFill>
                <a:srgbClr val="035266"/>
              </a:solidFill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IE" altLang="en-US" dirty="0"/>
              <a:t>Trustees and the Board</a:t>
            </a:r>
            <a:endParaRPr lang="en-US" alt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132385"/>
            <a:ext cx="8353425" cy="3081854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spcAft>
                <a:spcPts val="1800"/>
              </a:spcAft>
              <a:buFontTx/>
              <a:buNone/>
            </a:pPr>
            <a:r>
              <a:rPr lang="en-IE" altLang="en-US" sz="2800" dirty="0"/>
              <a:t>“</a:t>
            </a:r>
            <a:r>
              <a:rPr lang="en-IE" altLang="en-US" sz="2800" i="1" dirty="0"/>
              <a:t>It shall be the duty of a Board </a:t>
            </a:r>
          </a:p>
          <a:p>
            <a:pPr marL="804863" indent="-269875" algn="just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IE" altLang="en-US" i="1" dirty="0"/>
              <a:t>to manage the school on behalf of the Patron/Trustees </a:t>
            </a:r>
          </a:p>
          <a:p>
            <a:pPr marL="804863" indent="-269875" algn="just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IE" altLang="en-US" i="1" dirty="0"/>
              <a:t>for the benefit of the students and their parents  </a:t>
            </a:r>
          </a:p>
          <a:p>
            <a:pPr marL="804863" indent="-269875" algn="just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IE" altLang="en-US" i="1" dirty="0"/>
              <a:t>to provide or cause to be provided an appropriate education for each student at the school for which that Board has responsibility.”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68EF061-E8DA-432D-811F-A7216A2730E4}"/>
              </a:ext>
            </a:extLst>
          </p:cNvPr>
          <p:cNvSpPr/>
          <p:nvPr/>
        </p:nvSpPr>
        <p:spPr>
          <a:xfrm>
            <a:off x="5864491" y="3974068"/>
            <a:ext cx="2956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altLang="en-US" b="1" i="1" dirty="0">
                <a:solidFill>
                  <a:srgbClr val="035266"/>
                </a:solidFill>
              </a:rPr>
              <a:t> S.15(i) – Education Act 1998.</a:t>
            </a:r>
            <a:endParaRPr lang="en-IE" dirty="0">
              <a:solidFill>
                <a:srgbClr val="035266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0A17D4-E549-4A52-A913-56DBD7E18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89E1FC-63A5-4523-8D4D-29EDE8A2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9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Reserved Powers of Trustees/Patron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074509"/>
            <a:ext cx="8077381" cy="5054147"/>
          </a:xfrm>
        </p:spPr>
        <p:txBody>
          <a:bodyPr>
            <a:noAutofit/>
          </a:bodyPr>
          <a:lstStyle/>
          <a:p>
            <a:pPr marL="514350" indent="-51435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2800" dirty="0"/>
              <a:t>Appoint the Board </a:t>
            </a:r>
          </a:p>
          <a:p>
            <a:pPr marL="514350" indent="-51435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2800" dirty="0"/>
              <a:t>Articulate the characteristic spirit</a:t>
            </a:r>
          </a:p>
          <a:p>
            <a:pPr marL="514350" indent="-51435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2800" dirty="0"/>
              <a:t>License the Board for the education enterprise </a:t>
            </a:r>
          </a:p>
          <a:p>
            <a:pPr marL="514350" indent="-51435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2800" dirty="0"/>
              <a:t>Approve changes to property in advance          </a:t>
            </a:r>
          </a:p>
          <a:p>
            <a:pPr marL="514350" indent="-51435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2800" dirty="0"/>
              <a:t>Have ultimate responsibility for the </a:t>
            </a:r>
            <a:r>
              <a:rPr lang="en-US" sz="2800" u="sng" dirty="0"/>
              <a:t>property</a:t>
            </a:r>
            <a:r>
              <a:rPr lang="en-US" sz="2800" dirty="0"/>
              <a:t> and </a:t>
            </a:r>
            <a:r>
              <a:rPr lang="en-US" sz="2800" u="sng" dirty="0"/>
              <a:t>finance</a:t>
            </a:r>
          </a:p>
          <a:p>
            <a:pPr marL="514350" indent="-51435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2800" dirty="0"/>
              <a:t>The Trustees agree publication of Admissions Policy</a:t>
            </a:r>
          </a:p>
        </p:txBody>
      </p:sp>
      <p:sp>
        <p:nvSpPr>
          <p:cNvPr id="38916" name="Slide Number Placeholder 4"/>
          <p:cNvSpPr txBox="1">
            <a:spLocks noGrp="1"/>
          </p:cNvSpPr>
          <p:nvPr/>
        </p:nvSpPr>
        <p:spPr bwMode="auto">
          <a:xfrm>
            <a:off x="6727032" y="622458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200" b="0" dirty="0">
              <a:latin typeface="Arial Black" panose="020B0A040201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4244E9E-8642-4010-9B63-3033DF5FD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A79F26-C75A-4C2B-9AE1-DF4060790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473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3600" dirty="0"/>
              <a:t>What is a Voluntary Secondary School?</a:t>
            </a:r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5288" y="5091101"/>
            <a:ext cx="8309880" cy="1223962"/>
          </a:xfrm>
        </p:spPr>
        <p:txBody>
          <a:bodyPr>
            <a:noAutofit/>
          </a:bodyPr>
          <a:lstStyle/>
          <a:p>
            <a:pPr marL="0" indent="0" algn="ctr" eaLnBrk="1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en-GB" altLang="en-US" dirty="0"/>
              <a:t>Subject to Government Guidelines &amp; Legislation,</a:t>
            </a:r>
          </a:p>
          <a:p>
            <a:pPr marL="0" indent="0" algn="ctr" eaLnBrk="1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en-GB" altLang="en-US" dirty="0"/>
              <a:t> Articles of Management or Governance Document</a:t>
            </a:r>
          </a:p>
          <a:p>
            <a:pPr marL="0" indent="0" algn="ctr" eaLnBrk="1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endParaRPr lang="en-GB" altLang="en-US" sz="1600" b="1" dirty="0"/>
          </a:p>
          <a:p>
            <a:pPr marL="0" indent="0" algn="ctr" eaLnBrk="1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endParaRPr lang="en-US" altLang="en-US" sz="1600" b="1" dirty="0"/>
          </a:p>
        </p:txBody>
      </p:sp>
      <p:sp>
        <p:nvSpPr>
          <p:cNvPr id="31749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200" b="0" dirty="0">
              <a:latin typeface="Arial Black" panose="020B0A04020102020204" pitchFamily="34" charset="0"/>
            </a:endParaRPr>
          </a:p>
        </p:txBody>
      </p:sp>
      <p:pic>
        <p:nvPicPr>
          <p:cNvPr id="31750" name="Picture 8" descr="beliefs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760" y="1738874"/>
            <a:ext cx="3886480" cy="3097576"/>
          </a:xfrm>
          <a:prstGeom prst="rect">
            <a:avLst/>
          </a:prstGeom>
          <a:noFill/>
          <a:ln w="38100">
            <a:solidFill>
              <a:srgbClr val="AE0330"/>
            </a:solidFill>
            <a:miter lim="800000"/>
            <a:headEnd/>
            <a:tailEnd/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1752" name="Straight Connector 6"/>
          <p:cNvCxnSpPr>
            <a:cxnSpLocks noChangeShapeType="1"/>
          </p:cNvCxnSpPr>
          <p:nvPr/>
        </p:nvCxnSpPr>
        <p:spPr bwMode="auto">
          <a:xfrm>
            <a:off x="3203575" y="5732463"/>
            <a:ext cx="1039813" cy="744537"/>
          </a:xfrm>
          <a:prstGeom prst="line">
            <a:avLst/>
          </a:prstGeom>
          <a:noFill/>
          <a:ln w="9525" algn="ctr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CA814B-A969-4024-9C47-1BFC60557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143960"/>
            <a:ext cx="8353425" cy="514146"/>
          </a:xfrm>
        </p:spPr>
        <p:txBody>
          <a:bodyPr>
            <a:normAutofit/>
          </a:bodyPr>
          <a:lstStyle/>
          <a:p>
            <a:r>
              <a:rPr lang="en-IE" dirty="0"/>
              <a:t>Inspired by Characteristic Spirit/Ethos/Founding Intention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93B8EA7-CEFC-4808-82E9-BF9E26A28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4AEB12-8147-4A80-81FA-85CDB7109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685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17"/>
          <p:cNvSpPr>
            <a:spLocks noGrp="1" noChangeArrowheads="1"/>
          </p:cNvSpPr>
          <p:nvPr>
            <p:ph type="title"/>
          </p:nvPr>
        </p:nvSpPr>
        <p:spPr>
          <a:xfrm>
            <a:off x="395287" y="192179"/>
            <a:ext cx="8353425" cy="636360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dirty="0"/>
              <a:t>Devolved Authority &amp; Responsibility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CED6D-BD9C-4344-8F8D-BA5987C5C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475" y="1374054"/>
            <a:ext cx="1261169" cy="55585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IE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867" name="Rectangle 28"/>
          <p:cNvSpPr>
            <a:spLocks noChangeArrowheads="1"/>
          </p:cNvSpPr>
          <p:nvPr/>
        </p:nvSpPr>
        <p:spPr bwMode="auto">
          <a:xfrm>
            <a:off x="2555875" y="1330682"/>
            <a:ext cx="2951163" cy="736603"/>
          </a:xfrm>
          <a:prstGeom prst="rect">
            <a:avLst/>
          </a:prstGeom>
          <a:solidFill>
            <a:srgbClr val="C00000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Trustees / Patron</a:t>
            </a:r>
            <a:endParaRPr lang="en-US" alt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868" name="Rectangle 35"/>
          <p:cNvSpPr>
            <a:spLocks noChangeArrowheads="1"/>
          </p:cNvSpPr>
          <p:nvPr/>
        </p:nvSpPr>
        <p:spPr bwMode="auto">
          <a:xfrm>
            <a:off x="2555875" y="3159234"/>
            <a:ext cx="2951163" cy="751567"/>
          </a:xfrm>
          <a:prstGeom prst="rect">
            <a:avLst/>
          </a:prstGeom>
          <a:solidFill>
            <a:srgbClr val="C00000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Board of Management</a:t>
            </a:r>
            <a:endParaRPr lang="en-US" alt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869" name="Rectangle 39"/>
          <p:cNvSpPr>
            <a:spLocks noChangeArrowheads="1"/>
          </p:cNvSpPr>
          <p:nvPr/>
        </p:nvSpPr>
        <p:spPr bwMode="auto">
          <a:xfrm>
            <a:off x="2555875" y="5285070"/>
            <a:ext cx="2951163" cy="963329"/>
          </a:xfrm>
          <a:prstGeom prst="rect">
            <a:avLst/>
          </a:prstGeom>
          <a:solidFill>
            <a:srgbClr val="C00000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Principal</a:t>
            </a:r>
            <a:endParaRPr lang="en-US" alt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707" name="AutoShape 50"/>
          <p:cNvSpPr>
            <a:spLocks noChangeArrowheads="1"/>
          </p:cNvSpPr>
          <p:nvPr/>
        </p:nvSpPr>
        <p:spPr bwMode="auto">
          <a:xfrm>
            <a:off x="2555875" y="4123765"/>
            <a:ext cx="2778120" cy="1084998"/>
          </a:xfrm>
          <a:prstGeom prst="downArrowCallout">
            <a:avLst>
              <a:gd name="adj1" fmla="val 57489"/>
              <a:gd name="adj2" fmla="val 57489"/>
              <a:gd name="adj3" fmla="val 16667"/>
              <a:gd name="adj4" fmla="val 66667"/>
            </a:avLst>
          </a:prstGeom>
          <a:solidFill>
            <a:schemeClr val="bg1">
              <a:lumMod val="90000"/>
            </a:schemeClr>
          </a:solidFill>
          <a:ln w="1270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1400" dirty="0"/>
              <a:t>Delegated Powers</a:t>
            </a:r>
          </a:p>
          <a:p>
            <a:pPr algn="ctr" eaLnBrk="1" hangingPunct="1">
              <a:defRPr/>
            </a:pPr>
            <a:r>
              <a:rPr lang="en-GB" altLang="en-US" sz="1200" dirty="0"/>
              <a:t>Day to Day Mgmt.</a:t>
            </a:r>
            <a:endParaRPr lang="en-US" altLang="en-US" sz="1200" dirty="0"/>
          </a:p>
        </p:txBody>
      </p:sp>
      <p:sp>
        <p:nvSpPr>
          <p:cNvPr id="29708" name="AutoShape 52"/>
          <p:cNvSpPr>
            <a:spLocks noChangeArrowheads="1"/>
          </p:cNvSpPr>
          <p:nvPr/>
        </p:nvSpPr>
        <p:spPr bwMode="auto">
          <a:xfrm>
            <a:off x="2555875" y="2202808"/>
            <a:ext cx="2951163" cy="956426"/>
          </a:xfrm>
          <a:prstGeom prst="downArrowCallout">
            <a:avLst>
              <a:gd name="adj1" fmla="val 57489"/>
              <a:gd name="adj2" fmla="val 57489"/>
              <a:gd name="adj3" fmla="val 16667"/>
              <a:gd name="adj4" fmla="val 66667"/>
            </a:avLst>
          </a:prstGeom>
          <a:solidFill>
            <a:schemeClr val="bg2"/>
          </a:solidFill>
          <a:ln w="1270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1400" dirty="0"/>
              <a:t>Delegated Powers</a:t>
            </a:r>
          </a:p>
          <a:p>
            <a:pPr algn="ctr" eaLnBrk="1" hangingPunct="1">
              <a:defRPr/>
            </a:pPr>
            <a:endParaRPr lang="en-US" altLang="en-US" sz="1400" dirty="0"/>
          </a:p>
        </p:txBody>
      </p:sp>
      <p:sp>
        <p:nvSpPr>
          <p:cNvPr id="36878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200" b="0" dirty="0">
              <a:latin typeface="Arial Black" panose="020B0A04020102020204" pitchFamily="34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9B1F144-D585-48B6-A6FD-D7CE7708CAFC}"/>
              </a:ext>
            </a:extLst>
          </p:cNvPr>
          <p:cNvCxnSpPr>
            <a:cxnSpLocks/>
          </p:cNvCxnSpPr>
          <p:nvPr/>
        </p:nvCxnSpPr>
        <p:spPr>
          <a:xfrm>
            <a:off x="5334000" y="1905524"/>
            <a:ext cx="19050" cy="751567"/>
          </a:xfrm>
          <a:prstGeom prst="straightConnector1">
            <a:avLst/>
          </a:prstGeom>
          <a:ln w="76200">
            <a:solidFill>
              <a:schemeClr val="bg2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AB2B77B-2C48-4B6E-989E-E09301DC0887}"/>
              </a:ext>
            </a:extLst>
          </p:cNvPr>
          <p:cNvCxnSpPr>
            <a:cxnSpLocks/>
          </p:cNvCxnSpPr>
          <p:nvPr/>
        </p:nvCxnSpPr>
        <p:spPr>
          <a:xfrm>
            <a:off x="5334000" y="3298441"/>
            <a:ext cx="0" cy="732919"/>
          </a:xfrm>
          <a:prstGeom prst="straightConnector1">
            <a:avLst/>
          </a:prstGeom>
          <a:ln w="76200">
            <a:solidFill>
              <a:schemeClr val="bg2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AD14A9-D61E-45EE-9F27-D2EA0A652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26F652-E979-42DD-A2E4-0B423E6BA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403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D72AC-E4F5-4175-83D3-DDF147C8E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365126"/>
            <a:ext cx="8078391" cy="1325563"/>
          </a:xfrm>
        </p:spPr>
        <p:txBody>
          <a:bodyPr>
            <a:normAutofit/>
          </a:bodyPr>
          <a:lstStyle/>
          <a:p>
            <a:r>
              <a:rPr lang="en-IE" sz="2800" dirty="0"/>
              <a:t>Sample list of Patrons and Trust Bodies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F2829-E59D-4B22-BB17-A384A8A51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176214"/>
          </a:xfrm>
        </p:spPr>
        <p:txBody>
          <a:bodyPr>
            <a:normAutofit fontScale="25000" lnSpcReduction="20000"/>
          </a:bodyPr>
          <a:lstStyle/>
          <a:p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931264-AAA9-4E9E-849D-B7D96BFE2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024065"/>
            <a:ext cx="3868340" cy="416559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IE" dirty="0"/>
              <a:t>Augustinian Schools Trust</a:t>
            </a:r>
          </a:p>
          <a:p>
            <a:r>
              <a:rPr lang="en-IE" dirty="0"/>
              <a:t>Catholic Bishops</a:t>
            </a:r>
          </a:p>
          <a:p>
            <a:r>
              <a:rPr lang="en-IE" dirty="0"/>
              <a:t>Cistercians </a:t>
            </a:r>
          </a:p>
          <a:p>
            <a:r>
              <a:rPr lang="en-IE" dirty="0"/>
              <a:t>An Foras Pátrúnachta</a:t>
            </a:r>
          </a:p>
          <a:p>
            <a:r>
              <a:rPr lang="en-IE" dirty="0"/>
              <a:t>CEIST</a:t>
            </a:r>
          </a:p>
          <a:p>
            <a:r>
              <a:rPr lang="en-IE" dirty="0"/>
              <a:t>Church of Ireland Board</a:t>
            </a:r>
          </a:p>
          <a:p>
            <a:r>
              <a:rPr lang="en-IE" dirty="0"/>
              <a:t>Der Deutsche Schulverein Ltd</a:t>
            </a:r>
          </a:p>
          <a:p>
            <a:r>
              <a:rPr lang="en-IE" dirty="0"/>
              <a:t>Dublin Talmud Torah</a:t>
            </a:r>
          </a:p>
          <a:p>
            <a:r>
              <a:rPr lang="en-IE" dirty="0"/>
              <a:t>Educate Together</a:t>
            </a:r>
          </a:p>
          <a:p>
            <a:r>
              <a:rPr lang="en-IE" dirty="0"/>
              <a:t>ERST</a:t>
            </a:r>
          </a:p>
          <a:p>
            <a:r>
              <a:rPr lang="en-IE" dirty="0"/>
              <a:t>Incorporate Society for promoting Protestants Schools in Ireland</a:t>
            </a:r>
          </a:p>
          <a:p>
            <a:r>
              <a:rPr lang="en-IE" dirty="0"/>
              <a:t>Jesuits Trust</a:t>
            </a:r>
          </a:p>
          <a:p>
            <a:endParaRPr lang="en-IE" dirty="0"/>
          </a:p>
          <a:p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309D45-4E2A-40F1-B1B2-5E6019688D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176214"/>
          </a:xfrm>
        </p:spPr>
        <p:txBody>
          <a:bodyPr>
            <a:normAutofit fontScale="25000" lnSpcReduction="20000"/>
          </a:bodyPr>
          <a:lstStyle/>
          <a:p>
            <a:endParaRPr lang="en-I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9437C1-68CE-43E0-B2E5-59F7FB078C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024065"/>
            <a:ext cx="3887391" cy="416559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IE" dirty="0"/>
              <a:t>John Scottus Ed. Trust</a:t>
            </a:r>
          </a:p>
          <a:p>
            <a:r>
              <a:rPr lang="en-IE" dirty="0"/>
              <a:t>Lay Trust</a:t>
            </a:r>
          </a:p>
          <a:p>
            <a:r>
              <a:rPr lang="en-IE" dirty="0"/>
              <a:t>Le Chéile Schools Trust</a:t>
            </a:r>
          </a:p>
          <a:p>
            <a:r>
              <a:rPr lang="en-IE" dirty="0"/>
              <a:t>Loreto Education Trust Board</a:t>
            </a:r>
          </a:p>
          <a:p>
            <a:r>
              <a:rPr lang="en-IE" dirty="0"/>
              <a:t>Le Sainte Union</a:t>
            </a:r>
          </a:p>
          <a:p>
            <a:r>
              <a:rPr lang="en-IE" dirty="0"/>
              <a:t>Marist Brothers</a:t>
            </a:r>
          </a:p>
          <a:p>
            <a:r>
              <a:rPr lang="en-IE" dirty="0"/>
              <a:t>Marist Fathers - Trust</a:t>
            </a:r>
          </a:p>
          <a:p>
            <a:r>
              <a:rPr lang="en-IE" dirty="0"/>
              <a:t>Presentation Brothers Trust</a:t>
            </a:r>
          </a:p>
          <a:p>
            <a:r>
              <a:rPr lang="en-IE" dirty="0"/>
              <a:t>Religious Sisters of Charity</a:t>
            </a:r>
          </a:p>
          <a:p>
            <a:r>
              <a:rPr lang="en-IE" dirty="0"/>
              <a:t>Salesian Fathers</a:t>
            </a:r>
          </a:p>
          <a:p>
            <a:r>
              <a:rPr lang="en-IE" dirty="0"/>
              <a:t>Spiritan Education Trust</a:t>
            </a:r>
          </a:p>
          <a:p>
            <a:r>
              <a:rPr lang="en-IE" dirty="0"/>
              <a:t>St Andrews College CLG</a:t>
            </a:r>
          </a:p>
          <a:p>
            <a:pPr marL="0" indent="0">
              <a:buNone/>
            </a:pPr>
            <a:endParaRPr lang="en-IE" dirty="0"/>
          </a:p>
          <a:p>
            <a:endParaRPr lang="en-IE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2FBAD3-6CF2-464D-843B-30996A6A2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B047915-2DE7-4071-8A99-06B6774E7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59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0F47E-CA60-4448-B384-340FF1C9F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2220687"/>
            <a:ext cx="7772400" cy="1208314"/>
          </a:xfrm>
        </p:spPr>
        <p:txBody>
          <a:bodyPr>
            <a:normAutofit/>
          </a:bodyPr>
          <a:lstStyle/>
          <a:p>
            <a:r>
              <a:rPr lang="en-IE" sz="6000" dirty="0"/>
              <a:t>Part 2: The Board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601034-D1B8-48FB-8794-C5A8E97820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740743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526254"/>
            <a:ext cx="8353425" cy="636360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dirty="0"/>
              <a:t>Composition of the Board – 8 persons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562100"/>
            <a:ext cx="8353425" cy="4740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b="1" dirty="0"/>
              <a:t>	  The Board is </a:t>
            </a:r>
            <a:r>
              <a:rPr lang="en-GB" altLang="en-US" b="1" dirty="0">
                <a:solidFill>
                  <a:srgbClr val="C00000"/>
                </a:solidFill>
              </a:rPr>
              <a:t>appointed by the Trustees/Patron</a:t>
            </a:r>
            <a:br>
              <a:rPr lang="en-GB" altLang="en-US" dirty="0">
                <a:solidFill>
                  <a:srgbClr val="C00000"/>
                </a:solidFill>
              </a:rPr>
            </a:br>
            <a:endParaRPr lang="en-GB" altLang="en-US" dirty="0">
              <a:solidFill>
                <a:srgbClr val="C00000"/>
              </a:solidFill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GB" altLang="en-US" sz="2400" b="1" dirty="0"/>
              <a:t>4 Persons   </a:t>
            </a:r>
            <a:r>
              <a:rPr lang="en-GB" altLang="en-US" sz="2400" dirty="0"/>
              <a:t>Nominated by the Trustees</a:t>
            </a:r>
            <a:br>
              <a:rPr lang="en-GB" altLang="en-US" sz="2400" dirty="0"/>
            </a:br>
            <a:endParaRPr lang="en-GB" altLang="en-US" sz="24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GB" altLang="en-US" sz="2400" b="1" dirty="0"/>
              <a:t>2 Parents    </a:t>
            </a:r>
            <a:r>
              <a:rPr lang="en-GB" altLang="en-US" sz="2400" dirty="0"/>
              <a:t>Elected as Nominees by the Parents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GB" altLang="en-US" sz="24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GB" altLang="en-US" sz="2400" b="1" dirty="0"/>
              <a:t>2 Teachers </a:t>
            </a:r>
            <a:r>
              <a:rPr lang="en-GB" altLang="en-US" sz="2400" dirty="0"/>
              <a:t> Elected as Nominees by the teaching staff</a:t>
            </a:r>
            <a:br>
              <a:rPr lang="en-GB" altLang="en-US" sz="2400" dirty="0"/>
            </a:br>
            <a:endParaRPr lang="en-GB" altLang="en-US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b="1" dirty="0"/>
              <a:t>      Chairperson</a:t>
            </a:r>
            <a:r>
              <a:rPr lang="en-GB" altLang="en-US" dirty="0"/>
              <a:t> is appointed by the Trustees</a:t>
            </a:r>
            <a:endParaRPr lang="en-IE" altLang="en-US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IE" altLang="en-US" dirty="0"/>
          </a:p>
          <a:p>
            <a:pPr eaLnBrk="1" hangingPunct="1">
              <a:lnSpc>
                <a:spcPct val="80000"/>
              </a:lnSpc>
              <a:buNone/>
            </a:pPr>
            <a:r>
              <a:rPr lang="en-IE" altLang="en-US" b="1" dirty="0"/>
              <a:t>      Principal</a:t>
            </a:r>
            <a:r>
              <a:rPr lang="en-IE" altLang="en-US" dirty="0"/>
              <a:t> is the Secretary to the Board, but is not a 			                member.</a:t>
            </a:r>
            <a:r>
              <a:rPr lang="en-GB" altLang="en-US" b="1" dirty="0">
                <a:solidFill>
                  <a:srgbClr val="990000"/>
                </a:solidFill>
              </a:rPr>
              <a:t>                                Art.3(a)</a:t>
            </a:r>
          </a:p>
          <a:p>
            <a:pPr eaLnBrk="1" hangingPunct="1">
              <a:lnSpc>
                <a:spcPct val="80000"/>
              </a:lnSpc>
              <a:buNone/>
            </a:pPr>
            <a:endParaRPr lang="en-GB" altLang="en-US" b="1" dirty="0">
              <a:solidFill>
                <a:srgbClr val="99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2000" dirty="0"/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en-GB" altLang="en-US" b="1" dirty="0">
              <a:solidFill>
                <a:srgbClr val="990000"/>
              </a:solidFill>
            </a:endParaRPr>
          </a:p>
        </p:txBody>
      </p:sp>
      <p:sp>
        <p:nvSpPr>
          <p:cNvPr id="48132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100" b="0" dirty="0">
              <a:latin typeface="Arial Black" panose="020B0A040201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D495B3D-20AA-4082-9CC8-A3ADBF324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0400" y="6376229"/>
            <a:ext cx="3086100" cy="365125"/>
          </a:xfrm>
        </p:spPr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F55033-83CC-4550-B8CF-2773B6902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1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70849-3C13-41A6-80E0-0000C8344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JMB Secretariat of Secondary Schools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7A0037-61A2-4E6A-AC92-BC0CE9A918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4BE80C-7929-40C8-B126-7928355196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E" dirty="0"/>
              <a:t>Management Advice</a:t>
            </a:r>
          </a:p>
          <a:p>
            <a:endParaRPr lang="en-IE" dirty="0"/>
          </a:p>
          <a:p>
            <a:r>
              <a:rPr lang="en-IE" dirty="0"/>
              <a:t>Human Resources &amp; Industrial Relations Advice</a:t>
            </a:r>
          </a:p>
          <a:p>
            <a:endParaRPr lang="en-IE" dirty="0"/>
          </a:p>
          <a:p>
            <a:r>
              <a:rPr lang="en-IE" dirty="0"/>
              <a:t>Legal Services </a:t>
            </a:r>
          </a:p>
          <a:p>
            <a:endParaRPr lang="en-IE" dirty="0"/>
          </a:p>
          <a:p>
            <a:r>
              <a:rPr lang="en-IE" dirty="0"/>
              <a:t>Data Protection</a:t>
            </a:r>
          </a:p>
          <a:p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F30ABA-7C6F-4C87-B99D-132649AD4A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2F08C-3A6B-49A9-A50B-17126C37D3D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IE" dirty="0"/>
              <a:t>Financial Support Services (FSSU)</a:t>
            </a:r>
          </a:p>
          <a:p>
            <a:endParaRPr lang="en-IE" dirty="0"/>
          </a:p>
          <a:p>
            <a:r>
              <a:rPr lang="en-IE" dirty="0"/>
              <a:t>Procurement Service (SPU)</a:t>
            </a:r>
          </a:p>
          <a:p>
            <a:endParaRPr lang="en-IE" dirty="0"/>
          </a:p>
          <a:p>
            <a:r>
              <a:rPr lang="en-IE" dirty="0"/>
              <a:t>Website and Bulletins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26D1D05-861F-4F2E-B6C7-96C5671CA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A32656F-F3D4-4DDA-81FA-C5049D67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82772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7" y="423546"/>
            <a:ext cx="8353425" cy="636360"/>
          </a:xfrm>
        </p:spPr>
        <p:txBody>
          <a:bodyPr>
            <a:noAutofit/>
          </a:bodyPr>
          <a:lstStyle/>
          <a:p>
            <a:pPr eaLnBrk="1" hangingPunct="1">
              <a:lnSpc>
                <a:spcPts val="2800"/>
              </a:lnSpc>
              <a:defRPr/>
            </a:pPr>
            <a:r>
              <a:rPr lang="en-GB" sz="2800" dirty="0"/>
              <a:t>Board of Management is a Corporate Body – Section 14 – Ed. Act 1998 (Art. 3f.)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313779"/>
            <a:ext cx="8353425" cy="5054147"/>
          </a:xfrm>
        </p:spPr>
        <p:txBody>
          <a:bodyPr/>
          <a:lstStyle/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endParaRPr lang="en-GB" altLang="en-US" sz="2700" dirty="0"/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700" dirty="0"/>
              <a:t>A legal entity</a:t>
            </a:r>
            <a:endParaRPr lang="en-GB" altLang="en-US" sz="1100" dirty="0"/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700" dirty="0"/>
              <a:t> The Board acts for good of school</a:t>
            </a:r>
            <a:endParaRPr lang="en-GB" altLang="en-US" sz="1100" dirty="0"/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700" dirty="0"/>
              <a:t> Collective responsibility for decisions  </a:t>
            </a:r>
            <a:endParaRPr lang="en-GB" altLang="en-US" sz="1100" dirty="0"/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700" dirty="0"/>
              <a:t>Members bring own points of view</a:t>
            </a:r>
            <a:r>
              <a:rPr lang="en-GB" altLang="en-US" sz="2700" b="1" dirty="0"/>
              <a:t>, </a:t>
            </a:r>
            <a:r>
              <a:rPr lang="en-GB" altLang="en-US" sz="2700" u="sng" dirty="0">
                <a:solidFill>
                  <a:srgbClr val="035266"/>
                </a:solidFill>
              </a:rPr>
              <a:t>but do not act on behalf of a particular constituency</a:t>
            </a:r>
            <a:endParaRPr lang="en-GB" altLang="en-US" sz="1100" dirty="0">
              <a:solidFill>
                <a:srgbClr val="035266"/>
              </a:solidFill>
            </a:endParaRP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700" dirty="0"/>
              <a:t>The Board, as corporate body, manages school on behalf of the Trustees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E8F6F9-AC49-4448-9642-01BC1D162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E7F7AD-48D9-4EF9-A1BA-AA8C47073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2356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7" y="304173"/>
            <a:ext cx="8353425" cy="636360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dirty="0"/>
              <a:t>B.O.M. Responsibilities</a:t>
            </a:r>
          </a:p>
        </p:txBody>
      </p:sp>
      <p:sp>
        <p:nvSpPr>
          <p:cNvPr id="49159" name="Slide Number Placeholder 4"/>
          <p:cNvSpPr txBox="1">
            <a:spLocks noGrp="1"/>
          </p:cNvSpPr>
          <p:nvPr/>
        </p:nvSpPr>
        <p:spPr bwMode="auto">
          <a:xfrm>
            <a:off x="6057900" y="5543550"/>
            <a:ext cx="1600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825" b="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BE97A1C-65C0-4FF7-A99E-B59387EC6262}"/>
              </a:ext>
            </a:extLst>
          </p:cNvPr>
          <p:cNvSpPr/>
          <p:nvPr/>
        </p:nvSpPr>
        <p:spPr>
          <a:xfrm>
            <a:off x="3561160" y="1802032"/>
            <a:ext cx="2021681" cy="858612"/>
          </a:xfrm>
          <a:prstGeom prst="rect">
            <a:avLst/>
          </a:prstGeom>
          <a:solidFill>
            <a:srgbClr val="035266"/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Responsibility of Board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E88DC8-44BB-4C93-B9E6-FA0FBD64E1EE}"/>
              </a:ext>
            </a:extLst>
          </p:cNvPr>
          <p:cNvSpPr/>
          <p:nvPr/>
        </p:nvSpPr>
        <p:spPr>
          <a:xfrm>
            <a:off x="1439466" y="3567900"/>
            <a:ext cx="1512271" cy="858612"/>
          </a:xfrm>
          <a:prstGeom prst="rect">
            <a:avLst/>
          </a:prstGeom>
          <a:solidFill>
            <a:srgbClr val="F56600"/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Leadership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6D7260A-1D02-4F3C-9811-3452EE818E34}"/>
              </a:ext>
            </a:extLst>
          </p:cNvPr>
          <p:cNvSpPr/>
          <p:nvPr/>
        </p:nvSpPr>
        <p:spPr>
          <a:xfrm>
            <a:off x="3026549" y="3567900"/>
            <a:ext cx="1704842" cy="858612"/>
          </a:xfrm>
          <a:prstGeom prst="rect">
            <a:avLst/>
          </a:prstGeom>
          <a:solidFill>
            <a:srgbClr val="F56600"/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5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Administration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A8FB263-C4C2-4293-875A-4F5249206BFF}"/>
              </a:ext>
            </a:extLst>
          </p:cNvPr>
          <p:cNvSpPr/>
          <p:nvPr/>
        </p:nvSpPr>
        <p:spPr>
          <a:xfrm>
            <a:off x="4806203" y="3577017"/>
            <a:ext cx="1568741" cy="858612"/>
          </a:xfrm>
          <a:prstGeom prst="rect">
            <a:avLst/>
          </a:prstGeom>
          <a:solidFill>
            <a:srgbClr val="F56600"/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Management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23A3B02-93D5-4818-9DDA-A29F0B83C1E0}"/>
              </a:ext>
            </a:extLst>
          </p:cNvPr>
          <p:cNvCxnSpPr>
            <a:cxnSpLocks/>
            <a:stCxn id="2" idx="2"/>
          </p:cNvCxnSpPr>
          <p:nvPr/>
        </p:nvCxnSpPr>
        <p:spPr>
          <a:xfrm>
            <a:off x="4572000" y="2660645"/>
            <a:ext cx="0" cy="46434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69DF0E7-3C72-4337-9D9D-CAE0BA9A65E9}"/>
              </a:ext>
            </a:extLst>
          </p:cNvPr>
          <p:cNvCxnSpPr>
            <a:cxnSpLocks/>
          </p:cNvCxnSpPr>
          <p:nvPr/>
        </p:nvCxnSpPr>
        <p:spPr>
          <a:xfrm>
            <a:off x="2198557" y="3124145"/>
            <a:ext cx="4758266" cy="1065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86B273C-248F-49BB-87F6-FE2260538DB1}"/>
              </a:ext>
            </a:extLst>
          </p:cNvPr>
          <p:cNvCxnSpPr/>
          <p:nvPr/>
        </p:nvCxnSpPr>
        <p:spPr>
          <a:xfrm>
            <a:off x="2201880" y="3124987"/>
            <a:ext cx="5359" cy="44291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5258EF2-EAA6-419D-8262-6F4AC3BC4C4A}"/>
              </a:ext>
            </a:extLst>
          </p:cNvPr>
          <p:cNvCxnSpPr/>
          <p:nvPr/>
        </p:nvCxnSpPr>
        <p:spPr>
          <a:xfrm>
            <a:off x="6969030" y="3125681"/>
            <a:ext cx="5359" cy="44291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850FB-8577-4552-9C86-A4ED061B1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rgbClr val="E7E6E6">
                    <a:lumMod val="50000"/>
                  </a:srgbClr>
                </a:solidFill>
              </a:rPr>
              <a:t>www.jmb.ie 2021</a:t>
            </a:r>
            <a:endParaRPr lang="en-GB" dirty="0">
              <a:solidFill>
                <a:srgbClr val="E7E6E6">
                  <a:lumMod val="50000"/>
                </a:srgbClr>
              </a:solidFill>
            </a:endParaRPr>
          </a:p>
        </p:txBody>
      </p:sp>
      <p:sp>
        <p:nvSpPr>
          <p:cNvPr id="49157" name="WordArt 17"/>
          <p:cNvSpPr>
            <a:spLocks noChangeArrowheads="1" noChangeShapeType="1" noTextEdit="1"/>
          </p:cNvSpPr>
          <p:nvPr/>
        </p:nvSpPr>
        <p:spPr bwMode="auto">
          <a:xfrm>
            <a:off x="4023826" y="2894008"/>
            <a:ext cx="1236130" cy="5105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IE" sz="1350" b="1" kern="10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latin typeface="Arial" panose="020B0604020202020204" pitchFamily="34" charset="0"/>
              </a:rPr>
              <a:t>ETHOS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585CABF-C0DB-4FB1-A85D-08FCD3C59A09}"/>
              </a:ext>
            </a:extLst>
          </p:cNvPr>
          <p:cNvSpPr/>
          <p:nvPr/>
        </p:nvSpPr>
        <p:spPr>
          <a:xfrm>
            <a:off x="6493079" y="3598299"/>
            <a:ext cx="1468948" cy="858612"/>
          </a:xfrm>
          <a:prstGeom prst="rect">
            <a:avLst/>
          </a:prstGeom>
          <a:solidFill>
            <a:srgbClr val="F56600"/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Finance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091FB9-8071-4C1F-8CEB-CF2D1A847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38622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7" y="437321"/>
            <a:ext cx="8353425" cy="61196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GB" dirty="0"/>
              <a:t>Board Accountability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656522"/>
            <a:ext cx="8353425" cy="4507541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 sz="2800" b="1" dirty="0">
                <a:solidFill>
                  <a:srgbClr val="035266"/>
                </a:solidFill>
              </a:rPr>
              <a:t>To the Trustees</a:t>
            </a:r>
          </a:p>
          <a:p>
            <a:pPr marL="266700" indent="0" eaLnBrk="1" hangingPunct="1">
              <a:lnSpc>
                <a:spcPct val="90000"/>
              </a:lnSpc>
              <a:buNone/>
            </a:pPr>
            <a:r>
              <a:rPr lang="en-GB" altLang="en-US" sz="2800" dirty="0"/>
              <a:t>S. 15 (2)(c) - consult with and keep the patron   informed of decisions and proposals </a:t>
            </a:r>
          </a:p>
          <a:p>
            <a:pPr marL="266700" indent="0" eaLnBrk="1" hangingPunct="1">
              <a:lnSpc>
                <a:spcPct val="90000"/>
              </a:lnSpc>
              <a:buNone/>
            </a:pPr>
            <a:endParaRPr lang="en-GB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800" dirty="0"/>
          </a:p>
          <a:p>
            <a:pPr lvl="2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altLang="en-US" sz="2800" dirty="0"/>
              <a:t>Ethos/Characteristic Spirit</a:t>
            </a:r>
          </a:p>
          <a:p>
            <a:pPr lvl="2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altLang="en-US" sz="2800" dirty="0"/>
              <a:t>Buildings</a:t>
            </a:r>
          </a:p>
          <a:p>
            <a:pPr lvl="2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altLang="en-US" sz="2800" dirty="0"/>
              <a:t>Finance</a:t>
            </a:r>
          </a:p>
          <a:p>
            <a:pPr lvl="2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altLang="en-US" sz="2800" dirty="0"/>
              <a:t>Admission Policy</a:t>
            </a:r>
          </a:p>
          <a:p>
            <a:pPr lvl="2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endParaRPr lang="en-GB" altLang="en-US" sz="2400" dirty="0"/>
          </a:p>
          <a:p>
            <a:pPr lvl="2" eaLnBrk="1" hangingPunct="1">
              <a:lnSpc>
                <a:spcPct val="90000"/>
              </a:lnSpc>
            </a:pPr>
            <a:endParaRPr lang="en-GB" altLang="en-US" sz="800" dirty="0"/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GB" altLang="en-US" dirty="0"/>
          </a:p>
        </p:txBody>
      </p:sp>
      <p:sp>
        <p:nvSpPr>
          <p:cNvPr id="45060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100" b="0" dirty="0">
              <a:latin typeface="Arial Black" panose="020B0A040201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14203DE-836C-49A5-BFBC-D4F59B4DD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01BC41-FA11-4142-A152-E59CA6ED2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286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n-GB" dirty="0"/>
              <a:t>Board Accountability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450428"/>
            <a:ext cx="8353425" cy="2421252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 sz="2800" b="1" dirty="0">
                <a:solidFill>
                  <a:srgbClr val="035266"/>
                </a:solidFill>
              </a:rPr>
              <a:t>To the Students, Parents, Staff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800" dirty="0"/>
          </a:p>
          <a:p>
            <a:pPr lvl="2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altLang="en-US" sz="2400" dirty="0"/>
              <a:t>School Plan – see Education Act 1998</a:t>
            </a:r>
          </a:p>
          <a:p>
            <a:pPr lvl="2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altLang="en-US" sz="2400" dirty="0"/>
              <a:t>Policy development, implementation, review</a:t>
            </a:r>
          </a:p>
          <a:p>
            <a:pPr lvl="2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altLang="en-US" sz="2400" dirty="0"/>
              <a:t>Annual Report</a:t>
            </a:r>
          </a:p>
          <a:p>
            <a:pPr lvl="2" eaLnBrk="1" hangingPunct="1">
              <a:lnSpc>
                <a:spcPct val="90000"/>
              </a:lnSpc>
            </a:pPr>
            <a:endParaRPr lang="en-GB" altLang="en-US" sz="800" dirty="0"/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GB" altLang="en-US" dirty="0"/>
          </a:p>
        </p:txBody>
      </p:sp>
      <p:sp>
        <p:nvSpPr>
          <p:cNvPr id="45060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100" b="0" dirty="0">
              <a:latin typeface="Arial Black" panose="020B0A040201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98DD53F-F20A-4E2E-9386-4AB7F2F4479F}"/>
              </a:ext>
            </a:extLst>
          </p:cNvPr>
          <p:cNvSpPr txBox="1">
            <a:spLocks noChangeArrowheads="1"/>
          </p:cNvSpPr>
          <p:nvPr/>
        </p:nvSpPr>
        <p:spPr>
          <a:xfrm>
            <a:off x="395288" y="3979633"/>
            <a:ext cx="8353425" cy="2268766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24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20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18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18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18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sz="2800" b="1" dirty="0">
                <a:solidFill>
                  <a:srgbClr val="035266"/>
                </a:solidFill>
              </a:rPr>
              <a:t>To the Department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800" dirty="0"/>
          </a:p>
          <a:p>
            <a:pPr lvl="2">
              <a:spcBef>
                <a:spcPts val="0"/>
              </a:spcBef>
              <a:spcAft>
                <a:spcPts val="1800"/>
              </a:spcAft>
            </a:pPr>
            <a:r>
              <a:rPr lang="en-GB" altLang="en-US" sz="2400" dirty="0"/>
              <a:t>Curriculum / Teaching and Learning </a:t>
            </a:r>
          </a:p>
          <a:p>
            <a:pPr lvl="2">
              <a:spcBef>
                <a:spcPts val="0"/>
              </a:spcBef>
              <a:spcAft>
                <a:spcPts val="1800"/>
              </a:spcAft>
            </a:pPr>
            <a:r>
              <a:rPr lang="en-GB" altLang="en-US" sz="2400" dirty="0"/>
              <a:t>Use of resources / grants</a:t>
            </a:r>
          </a:p>
          <a:p>
            <a:pPr lvl="2"/>
            <a:endParaRPr lang="en-GB" altLang="en-US" sz="800" dirty="0"/>
          </a:p>
          <a:p>
            <a:pPr lvl="2">
              <a:buFontTx/>
              <a:buNone/>
            </a:pPr>
            <a:endParaRPr lang="en-GB" alt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0151A56-35EC-419A-9894-7AC52440C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2E8AD9-1692-42E3-B296-95FF48AF7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860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7" y="423539"/>
            <a:ext cx="8643938" cy="928147"/>
          </a:xfrm>
        </p:spPr>
        <p:txBody>
          <a:bodyPr>
            <a:noAutofit/>
          </a:bodyPr>
          <a:lstStyle/>
          <a:p>
            <a:pPr eaLnBrk="1" hangingPunct="1">
              <a:lnSpc>
                <a:spcPts val="2800"/>
              </a:lnSpc>
              <a:defRPr/>
            </a:pPr>
            <a:r>
              <a:rPr lang="en-GB" altLang="en-US" sz="2800" dirty="0"/>
              <a:t>Role of the individual board member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351687"/>
            <a:ext cx="8353425" cy="5054147"/>
          </a:xfrm>
        </p:spPr>
        <p:txBody>
          <a:bodyPr>
            <a:normAutofit/>
          </a:bodyPr>
          <a:lstStyle/>
          <a:p>
            <a:pPr marL="354013" indent="-354013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endParaRPr lang="en-GB" altLang="en-US" sz="2800" dirty="0"/>
          </a:p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800" dirty="0"/>
              <a:t>Attend and Participate</a:t>
            </a:r>
          </a:p>
          <a:p>
            <a:pPr marL="354013" indent="-354013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800" dirty="0"/>
              <a:t>Be well-informed, read advance material</a:t>
            </a:r>
          </a:p>
          <a:p>
            <a:pPr marL="354013" indent="-354013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800" dirty="0"/>
              <a:t>Sub-Committees/ Selection Committees</a:t>
            </a:r>
          </a:p>
          <a:p>
            <a:pPr marL="354013" indent="-354013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800" dirty="0"/>
              <a:t>Engage in self-reflection as a Board</a:t>
            </a:r>
          </a:p>
          <a:p>
            <a:pPr marL="354013" indent="-354013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800" dirty="0"/>
              <a:t>Always act as a member of a corporate body</a:t>
            </a:r>
          </a:p>
        </p:txBody>
      </p:sp>
      <p:sp>
        <p:nvSpPr>
          <p:cNvPr id="41990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200" b="0" dirty="0">
              <a:latin typeface="Arial Black" panose="020B0A040201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9AC9B10-C7F7-4265-BD70-00F7B0B58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C62965-9DE9-4638-8FEA-34313D703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3234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7" y="212110"/>
            <a:ext cx="8353425" cy="636360"/>
          </a:xfrm>
        </p:spPr>
        <p:txBody>
          <a:bodyPr/>
          <a:lstStyle/>
          <a:p>
            <a:pPr eaLnBrk="1" hangingPunct="1">
              <a:defRPr/>
            </a:pPr>
            <a:r>
              <a:rPr lang="en-IE" altLang="en-US" dirty="0"/>
              <a:t>Role of the Chairperson</a:t>
            </a:r>
            <a:endParaRPr lang="en-US" alt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123277"/>
            <a:ext cx="8353425" cy="5006061"/>
          </a:xfrm>
        </p:spPr>
        <p:txBody>
          <a:bodyPr>
            <a:noAutofit/>
          </a:bodyPr>
          <a:lstStyle/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IE" altLang="en-US" dirty="0"/>
              <a:t>Appointed by Trustees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IE" altLang="en-US" dirty="0"/>
              <a:t>Chairs meetings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IE" altLang="en-US" dirty="0"/>
              <a:t>Agenda  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IE" altLang="en-US" dirty="0"/>
              <a:t>Agree Special or Emergency meetings 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IE" altLang="en-US" dirty="0"/>
              <a:t>Liaise with Principal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IE" altLang="en-US" dirty="0"/>
              <a:t>In absence of Chairperson, one member is appointed at each meeting for that meeting </a:t>
            </a:r>
            <a:r>
              <a:rPr lang="en-IE" altLang="en-US" u="sng" dirty="0"/>
              <a:t>only</a:t>
            </a:r>
            <a:r>
              <a:rPr lang="en-IE" altLang="en-US" dirty="0"/>
              <a:t> (Art.10.(b))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IE" altLang="en-US" dirty="0"/>
              <a:t>Particular role in procedures e.g. Complaints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IE" altLang="en-US" dirty="0"/>
              <a:t>May be delegated by Board to act in a representative role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IE" altLang="en-US" dirty="0"/>
              <a:t>Designated Liaison Person for the Principal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US" altLang="en-US" dirty="0"/>
          </a:p>
        </p:txBody>
      </p:sp>
      <p:sp>
        <p:nvSpPr>
          <p:cNvPr id="50180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100" b="0" dirty="0">
              <a:latin typeface="Arial Black" panose="020B0A040201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06B0A6-A461-4E8F-A2E8-CEE8B8284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3B9A32-82DF-474D-969C-A7FF728DB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032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7AA24-9AA1-48D1-A8F6-46038F507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7189"/>
            <a:ext cx="2530602" cy="5567891"/>
          </a:xfrm>
        </p:spPr>
        <p:txBody>
          <a:bodyPr>
            <a:normAutofit/>
          </a:bodyPr>
          <a:lstStyle/>
          <a:p>
            <a:pPr algn="ctr"/>
            <a:r>
              <a:rPr lang="en-IE" sz="4500" dirty="0"/>
              <a:t>Role of the Principal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6608A-591F-4E9B-A7A1-2D840B09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www.jmb.ie 2021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FD748-A02F-4103-8772-89EFAF682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DAD76BA-0E29-49FA-AC32-211FC461F1E3}" type="slidenum">
              <a:rPr lang="en-GB" smtClean="0"/>
              <a:pPr>
                <a:spcAft>
                  <a:spcPts val="600"/>
                </a:spcAft>
              </a:pPr>
              <a:t>25</a:t>
            </a:fld>
            <a:endParaRPr lang="en-GB" dirty="0"/>
          </a:p>
        </p:txBody>
      </p:sp>
      <p:graphicFrame>
        <p:nvGraphicFramePr>
          <p:cNvPr id="44" name="Content Placeholder 2">
            <a:extLst>
              <a:ext uri="{FF2B5EF4-FFF2-40B4-BE49-F238E27FC236}">
                <a16:creationId xmlns:a16="http://schemas.microsoft.com/office/drawing/2014/main" id="{4EDEB4F7-8912-42C6-93A3-D96DA008D31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37750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AB9A7-510C-40A2-A599-2FDF1A4B2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2500" dirty="0"/>
              <a:t>Executive Role of the Principal</a:t>
            </a:r>
            <a:br>
              <a:rPr lang="en-IE" sz="2500" dirty="0"/>
            </a:br>
            <a:endParaRPr lang="en-IE" sz="25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A8A23-1704-4040-805E-3D5518442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www.jmb.ie 2021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06CFB-21A9-43DA-87B0-25EED5F4F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DAD76BA-0E29-49FA-AC32-211FC461F1E3}" type="slidenum">
              <a:rPr lang="en-GB" smtClean="0"/>
              <a:pPr>
                <a:spcAft>
                  <a:spcPts val="600"/>
                </a:spcAft>
              </a:pPr>
              <a:t>26</a:t>
            </a:fld>
            <a:endParaRPr lang="en-GB" dirty="0"/>
          </a:p>
        </p:txBody>
      </p:sp>
      <p:graphicFrame>
        <p:nvGraphicFramePr>
          <p:cNvPr id="41" name="Content Placeholder 2">
            <a:extLst>
              <a:ext uri="{FF2B5EF4-FFF2-40B4-BE49-F238E27FC236}">
                <a16:creationId xmlns:a16="http://schemas.microsoft.com/office/drawing/2014/main" id="{64F8DB90-4C8D-41E0-B632-00025B984A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8300569"/>
              </p:ext>
            </p:extLst>
          </p:nvPr>
        </p:nvGraphicFramePr>
        <p:xfrm>
          <a:off x="62865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661419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7" y="609600"/>
            <a:ext cx="8353425" cy="63636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defRPr/>
            </a:pPr>
            <a:r>
              <a:rPr lang="en-GB" dirty="0"/>
              <a:t>Adhere to the Articles of Management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308537"/>
            <a:ext cx="8353425" cy="4939863"/>
          </a:xfrm>
        </p:spPr>
        <p:txBody>
          <a:bodyPr>
            <a:normAutofit/>
          </a:bodyPr>
          <a:lstStyle/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endParaRPr lang="en-GB" sz="2800" dirty="0"/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sz="2800" dirty="0"/>
              <a:t>Avoid any criticism of a teacher or other individual</a:t>
            </a:r>
            <a:br>
              <a:rPr lang="en-GB" sz="2800" dirty="0"/>
            </a:br>
            <a:r>
              <a:rPr lang="en-GB" sz="2800" dirty="0"/>
              <a:t>- Art. 18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endParaRPr lang="en-GB" sz="2800" dirty="0"/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sz="2800" dirty="0"/>
              <a:t>Conflict of interest for Board members </a:t>
            </a:r>
            <a:br>
              <a:rPr lang="en-GB" sz="2800" dirty="0"/>
            </a:br>
            <a:r>
              <a:rPr lang="en-GB" sz="2800" dirty="0"/>
              <a:t>- Art. 6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endParaRPr lang="en-GB" sz="2800" dirty="0"/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GB" sz="2800" dirty="0"/>
              <a:t>Taking of proper minutes</a:t>
            </a:r>
          </a:p>
          <a:p>
            <a:pPr marL="1050925" lvl="4" indent="0" eaLnBrk="1" hangingPunct="1">
              <a:lnSpc>
                <a:spcPct val="90000"/>
              </a:lnSpc>
              <a:buNone/>
              <a:defRPr/>
            </a:pPr>
            <a:endParaRPr lang="en-GB" sz="1500" dirty="0"/>
          </a:p>
        </p:txBody>
      </p:sp>
      <p:sp>
        <p:nvSpPr>
          <p:cNvPr id="43012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200" b="0" dirty="0">
              <a:latin typeface="Arial Black" panose="020B0A040201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771B18B-6642-4109-9659-1E6A7BFB0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90BDE8-7406-4BCC-B5CD-A7ABF1866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1324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7" y="530907"/>
            <a:ext cx="8353425" cy="63636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GB" dirty="0"/>
              <a:t>Confidentiality – Agreed Report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630017"/>
            <a:ext cx="8007933" cy="4476171"/>
          </a:xfrm>
        </p:spPr>
        <p:txBody>
          <a:bodyPr lIns="0">
            <a:noAutofit/>
          </a:bodyPr>
          <a:lstStyle/>
          <a:p>
            <a:pPr marL="266700" lvl="1" indent="-266700">
              <a:spcBef>
                <a:spcPts val="0"/>
              </a:spcBef>
              <a:spcAft>
                <a:spcPts val="1800"/>
              </a:spcAft>
              <a:defRPr/>
            </a:pPr>
            <a:endParaRPr lang="en-GB" altLang="en-US" sz="2800" dirty="0"/>
          </a:p>
          <a:p>
            <a:pPr marL="266700" lvl="1" indent="-266700"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800" dirty="0"/>
              <a:t>All matters confidential unless agreed otherwise – Agreed Report Art.14(d) </a:t>
            </a:r>
          </a:p>
          <a:p>
            <a:pPr marL="266700" lvl="1" indent="-266700"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2800" dirty="0"/>
              <a:t>Same Agreed Report presented in writing to</a:t>
            </a:r>
          </a:p>
          <a:p>
            <a:pPr marL="1438275" lvl="3" indent="-361950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GB" altLang="en-US" sz="2800" dirty="0"/>
              <a:t>Staff</a:t>
            </a:r>
          </a:p>
          <a:p>
            <a:pPr marL="1438275" lvl="3" indent="-361950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GB" altLang="en-US" sz="2800" dirty="0"/>
              <a:t>Parents</a:t>
            </a:r>
          </a:p>
          <a:p>
            <a:pPr marL="1438275" lvl="3" indent="-361950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GB" altLang="en-US" sz="2800" dirty="0"/>
              <a:t>Student Council</a:t>
            </a:r>
          </a:p>
          <a:p>
            <a:pPr lvl="2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defRPr/>
            </a:pPr>
            <a:endParaRPr lang="en-GB" altLang="en-US" sz="2800" dirty="0"/>
          </a:p>
          <a:p>
            <a:pPr lvl="2" eaLnBrk="1" hangingPunct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defRPr/>
            </a:pPr>
            <a:endParaRPr lang="en-GB" altLang="en-US" sz="2800" dirty="0"/>
          </a:p>
        </p:txBody>
      </p:sp>
      <p:sp>
        <p:nvSpPr>
          <p:cNvPr id="44036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100" b="0" dirty="0">
              <a:latin typeface="Arial Black" panose="020B0A040201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7C3012C-58D0-4AF2-B018-6AE112D17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A83CE9-1A21-4AE1-B17E-BC5E452C9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274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95287" y="849087"/>
            <a:ext cx="8353425" cy="636360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dirty="0"/>
              <a:t>Aims</a:t>
            </a:r>
            <a:endParaRPr lang="en-US" altLang="en-US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95287" y="1921565"/>
            <a:ext cx="8353425" cy="4230241"/>
          </a:xfrm>
        </p:spPr>
        <p:txBody>
          <a:bodyPr/>
          <a:lstStyle/>
          <a:p>
            <a:pPr eaLnBrk="1" hangingPunct="1">
              <a:buClr>
                <a:srgbClr val="800000"/>
              </a:buClr>
              <a:buFont typeface="Wingdings" panose="05000000000000000000" pitchFamily="2" charset="2"/>
              <a:buNone/>
            </a:pPr>
            <a:r>
              <a:rPr lang="en-GB" altLang="en-US" sz="3200" dirty="0">
                <a:solidFill>
                  <a:srgbClr val="C00000"/>
                </a:solidFill>
              </a:rPr>
              <a:t>That participants:-</a:t>
            </a:r>
            <a:r>
              <a:rPr lang="en-GB" altLang="en-US" sz="3200" i="1" dirty="0">
                <a:solidFill>
                  <a:srgbClr val="C00000"/>
                </a:solidFill>
              </a:rPr>
              <a:t> </a:t>
            </a:r>
          </a:p>
          <a:p>
            <a:pPr marL="271463" lvl="1" indent="-271463" eaLnBrk="1" hangingPunct="1">
              <a:lnSpc>
                <a:spcPct val="130000"/>
              </a:lnSpc>
              <a:buClr>
                <a:srgbClr val="800000"/>
              </a:buClr>
            </a:pPr>
            <a:r>
              <a:rPr lang="en-GB" altLang="en-US" sz="2800" dirty="0"/>
              <a:t>Are aware of the context within which they operate </a:t>
            </a:r>
          </a:p>
          <a:p>
            <a:pPr marL="271463" lvl="1" indent="-271463" eaLnBrk="1" hangingPunct="1">
              <a:lnSpc>
                <a:spcPct val="130000"/>
              </a:lnSpc>
              <a:buClr>
                <a:srgbClr val="800000"/>
              </a:buClr>
            </a:pPr>
            <a:r>
              <a:rPr lang="en-GB" altLang="en-US" sz="2800" dirty="0"/>
              <a:t>Understand role and responsibilities</a:t>
            </a:r>
          </a:p>
          <a:p>
            <a:pPr marL="271463" lvl="1" indent="-271463" eaLnBrk="1" hangingPunct="1">
              <a:lnSpc>
                <a:spcPct val="130000"/>
              </a:lnSpc>
              <a:buClr>
                <a:srgbClr val="800000"/>
              </a:buClr>
            </a:pPr>
            <a:r>
              <a:rPr lang="en-GB" altLang="en-US" sz="2800" dirty="0"/>
              <a:t> Have sufficient knowledge to participate fully </a:t>
            </a:r>
          </a:p>
          <a:p>
            <a:pPr marL="271463" lvl="1" indent="-271463" eaLnBrk="1" hangingPunct="1">
              <a:lnSpc>
                <a:spcPct val="130000"/>
              </a:lnSpc>
              <a:buClr>
                <a:srgbClr val="800000"/>
              </a:buClr>
            </a:pPr>
            <a:r>
              <a:rPr lang="en-GB" altLang="en-US" sz="2800" dirty="0"/>
              <a:t>Know where to find further support and information </a:t>
            </a:r>
          </a:p>
          <a:p>
            <a:pPr eaLnBrk="1" hangingPunct="1">
              <a:buClr>
                <a:srgbClr val="800000"/>
              </a:buClr>
              <a:buFont typeface="Wingdings" panose="05000000000000000000" pitchFamily="2" charset="2"/>
              <a:buChar char="Ø"/>
            </a:pPr>
            <a:endParaRPr lang="en-US" altLang="en-US" i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B14CD0-9DC8-4E4A-9FF7-5C7C53BD0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33A689-348C-4780-83D3-F731274F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46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15962-C3DC-434F-AF46-28F08B4BB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Student Discipline and the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8DC14-B61B-4A96-B46F-1C59900DE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074509"/>
            <a:ext cx="8353425" cy="5281842"/>
          </a:xfrm>
        </p:spPr>
        <p:txBody>
          <a:bodyPr>
            <a:normAutofit lnSpcReduction="10000"/>
          </a:bodyPr>
          <a:lstStyle/>
          <a:p>
            <a:endParaRPr lang="en-IE" sz="3200" dirty="0"/>
          </a:p>
          <a:p>
            <a:r>
              <a:rPr lang="en-IE" sz="3200" dirty="0"/>
              <a:t>Delegates authority to principal for limited suspensions</a:t>
            </a:r>
          </a:p>
          <a:p>
            <a:pPr marL="0" indent="0">
              <a:buNone/>
            </a:pPr>
            <a:r>
              <a:rPr lang="en-IE" sz="3200" dirty="0"/>
              <a:t> </a:t>
            </a:r>
          </a:p>
          <a:p>
            <a:r>
              <a:rPr lang="en-IE" sz="3200" dirty="0"/>
              <a:t>Adjudicate on suspension appeals</a:t>
            </a:r>
          </a:p>
          <a:p>
            <a:endParaRPr lang="en-IE" sz="3200" dirty="0"/>
          </a:p>
          <a:p>
            <a:r>
              <a:rPr lang="en-IE" sz="3200" dirty="0"/>
              <a:t>Suspensions of more than 3 days  (Maximum 10 days)</a:t>
            </a:r>
          </a:p>
          <a:p>
            <a:endParaRPr lang="en-IE" sz="3200" dirty="0"/>
          </a:p>
          <a:p>
            <a:r>
              <a:rPr lang="en-IE" sz="3200" dirty="0"/>
              <a:t>Expulsions:  Only by the Board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488A2-D15F-4BB9-A82B-C79188C3F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B5DA5F-0FA1-421E-B81E-CA263F3B7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155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4B402-8CC2-4871-9420-83A47E749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COVID 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1EC3F-3FAA-4749-801F-E727449BE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/>
          </a:p>
          <a:p>
            <a:r>
              <a:rPr lang="en-IE" dirty="0"/>
              <a:t> COVID 19 Response Plan</a:t>
            </a:r>
          </a:p>
          <a:p>
            <a:endParaRPr lang="en-IE" dirty="0"/>
          </a:p>
          <a:p>
            <a:r>
              <a:rPr lang="en-IE" dirty="0"/>
              <a:t>COVID 19 Policy Statement</a:t>
            </a:r>
          </a:p>
          <a:p>
            <a:endParaRPr lang="en-IE" dirty="0"/>
          </a:p>
          <a:p>
            <a:r>
              <a:rPr lang="en-IE" dirty="0"/>
              <a:t>Protocols and Training</a:t>
            </a:r>
          </a:p>
          <a:p>
            <a:endParaRPr lang="en-IE" dirty="0"/>
          </a:p>
          <a:p>
            <a:r>
              <a:rPr lang="en-IE" dirty="0"/>
              <a:t>Lead Worker Representative(s)</a:t>
            </a:r>
          </a:p>
          <a:p>
            <a:endParaRPr lang="en-IE" dirty="0"/>
          </a:p>
          <a:p>
            <a:r>
              <a:rPr lang="en-IE" dirty="0"/>
              <a:t>Online Meetings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B68EA-8615-46E6-A41E-18049F1A7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FA8E2E-9EAA-4257-94E1-C67D96B7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4017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80EBB-8FF0-43D4-85D9-09781C792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212727"/>
            <a:ext cx="8353425" cy="1022618"/>
          </a:xfrm>
        </p:spPr>
        <p:txBody>
          <a:bodyPr>
            <a:normAutofit/>
          </a:bodyPr>
          <a:lstStyle/>
          <a:p>
            <a:r>
              <a:rPr lang="en-IE" b="1" dirty="0"/>
              <a:t>Board Meeting  - Best Practice Video</a:t>
            </a:r>
            <a:r>
              <a:rPr lang="en-IE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B0328-998C-4197-A365-24951D519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463040"/>
            <a:ext cx="8353425" cy="46656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E" dirty="0"/>
          </a:p>
          <a:p>
            <a:pPr lvl="0"/>
            <a:r>
              <a:rPr lang="en-IE" dirty="0"/>
              <a:t>Introduction</a:t>
            </a:r>
          </a:p>
          <a:p>
            <a:pPr lvl="0"/>
            <a:r>
              <a:rPr lang="en-IE" dirty="0"/>
              <a:t>My Role as a Board Member</a:t>
            </a:r>
          </a:p>
          <a:p>
            <a:pPr lvl="0"/>
            <a:r>
              <a:rPr lang="en-IE" dirty="0"/>
              <a:t>Composition of the Board of Management</a:t>
            </a:r>
          </a:p>
          <a:p>
            <a:pPr lvl="0"/>
            <a:r>
              <a:rPr lang="en-IE" dirty="0"/>
              <a:t>Understanding how the BOM functions</a:t>
            </a:r>
          </a:p>
          <a:p>
            <a:pPr lvl="0"/>
            <a:r>
              <a:rPr lang="en-IE" dirty="0"/>
              <a:t>Preparation for the meeting</a:t>
            </a:r>
          </a:p>
          <a:p>
            <a:pPr lvl="0"/>
            <a:r>
              <a:rPr lang="en-IE" dirty="0"/>
              <a:t>The Meeting</a:t>
            </a:r>
          </a:p>
          <a:p>
            <a:pPr lvl="0"/>
            <a:r>
              <a:rPr lang="en-IE" dirty="0"/>
              <a:t>Roles and duties of the Chairperson</a:t>
            </a:r>
          </a:p>
          <a:p>
            <a:pPr lvl="0"/>
            <a:r>
              <a:rPr lang="en-IE" dirty="0"/>
              <a:t>Minutes and Agreed Report</a:t>
            </a:r>
          </a:p>
          <a:p>
            <a:pPr lvl="0"/>
            <a:r>
              <a:rPr lang="en-IE" dirty="0"/>
              <a:t>Summary  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Download Video:  </a:t>
            </a:r>
            <a:r>
              <a:rPr lang="en-IE" u="sng" dirty="0">
                <a:hlinkClick r:id="rId3"/>
              </a:rPr>
              <a:t>https://vimeo.com/showcase/6346643/</a:t>
            </a:r>
            <a:r>
              <a:rPr lang="en-IE" dirty="0"/>
              <a:t> </a:t>
            </a: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4502F1-DB01-472D-B69E-7DE6888C4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31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04F20-E48D-4A9F-9E8D-0D7EEC83A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rgbClr val="E7E6E6">
                    <a:lumMod val="50000"/>
                  </a:srgbClr>
                </a:solidFill>
              </a:rPr>
              <a:t>www.jmb.ie 2021</a:t>
            </a:r>
            <a:endParaRPr lang="en-GB" dirty="0">
              <a:solidFill>
                <a:srgbClr val="E7E6E6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394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EF9E3-D632-40B8-B645-46513481D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  Scenario and poll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4867E-882A-421D-8CF0-6608D096A73B}"/>
              </a:ext>
            </a:extLst>
          </p:cNvPr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arenR"/>
            </a:pPr>
            <a:endParaRPr lang="en-IE" sz="2800" dirty="0"/>
          </a:p>
          <a:p>
            <a:pPr marL="514350" lvl="0" indent="-514350">
              <a:buFont typeface="+mj-lt"/>
              <a:buAutoNum type="arabicParenR"/>
            </a:pPr>
            <a:endParaRPr lang="en-IE" sz="2800" dirty="0"/>
          </a:p>
          <a:p>
            <a:pPr marL="514350" lvl="0" indent="-514350">
              <a:buFont typeface="+mj-lt"/>
              <a:buAutoNum type="arabicParenR"/>
            </a:pPr>
            <a:r>
              <a:rPr lang="en-IE" sz="2800" dirty="0"/>
              <a:t>The school has applied for funding to replace the windows.  A member of the Board has a window fitting business and contacts the Chairperson to say he can give the school a ‘good deal’. The Chairperson brings this proposal to next meeting of board.  </a:t>
            </a:r>
          </a:p>
          <a:p>
            <a:pPr marL="0" lvl="0" indent="0">
              <a:buNone/>
            </a:pPr>
            <a:r>
              <a:rPr lang="en-IE" sz="2800" dirty="0"/>
              <a:t>      	</a:t>
            </a:r>
          </a:p>
          <a:p>
            <a:pPr marL="0" lvl="0" indent="0">
              <a:buNone/>
            </a:pPr>
            <a:r>
              <a:rPr lang="en-IE" sz="2800" dirty="0"/>
              <a:t>      Would this be correct procedure?</a:t>
            </a:r>
          </a:p>
          <a:p>
            <a:pPr marL="514350" lvl="0" indent="-514350">
              <a:buFont typeface="+mj-lt"/>
              <a:buAutoNum type="arabicParenR"/>
            </a:pPr>
            <a:endParaRPr lang="en-IE" sz="2800" dirty="0"/>
          </a:p>
          <a:p>
            <a:pPr marL="0" indent="0">
              <a:buNone/>
            </a:pPr>
            <a:r>
              <a:rPr lang="en-IE" sz="2800" dirty="0"/>
              <a:t>  </a:t>
            </a:r>
          </a:p>
          <a:p>
            <a:pPr lvl="0"/>
            <a:endParaRPr lang="en-IE" sz="2800" dirty="0"/>
          </a:p>
          <a:p>
            <a:pPr lvl="0"/>
            <a:endParaRPr lang="en-IE" sz="2800" dirty="0"/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6CD959-E2D9-49F7-864F-36DDCDA9E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32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9DD14-B08F-4842-B962-FC091823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08970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777D8-5BEC-4EE2-B116-9C5D7797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 Second scenario and poll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320FB-EC50-4E3E-9413-AEB932750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85" y="1074509"/>
            <a:ext cx="8419528" cy="5054147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514350" indent="-514350">
              <a:buFont typeface="+mj-lt"/>
              <a:buAutoNum type="arabicParenR" startAt="2"/>
            </a:pPr>
            <a:endParaRPr lang="en-IE" dirty="0"/>
          </a:p>
          <a:p>
            <a:pPr marL="514350" indent="-514350">
              <a:buFont typeface="+mj-lt"/>
              <a:buAutoNum type="arabicParenR" startAt="2"/>
            </a:pPr>
            <a:endParaRPr lang="en-IE" dirty="0"/>
          </a:p>
          <a:p>
            <a:pPr marL="514350" indent="-514350">
              <a:buFont typeface="+mj-lt"/>
              <a:buAutoNum type="arabicParenR" startAt="2"/>
            </a:pPr>
            <a:r>
              <a:rPr lang="en-IE" dirty="0"/>
              <a:t>The Parents Association has concerns about the cost of a proposed school tour.  They write to the parent members on the Board and request them to raise it at the next Board meeting.                                                                         </a:t>
            </a:r>
          </a:p>
          <a:p>
            <a:pPr marL="0" indent="0">
              <a:buNone/>
            </a:pPr>
            <a:r>
              <a:rPr lang="en-IE" dirty="0"/>
              <a:t>      	</a:t>
            </a:r>
          </a:p>
          <a:p>
            <a:pPr marL="0" indent="0">
              <a:buNone/>
            </a:pPr>
            <a:r>
              <a:rPr lang="en-IE" dirty="0"/>
              <a:t>      If the parent members raise this and advocate on behalf        </a:t>
            </a:r>
          </a:p>
          <a:p>
            <a:pPr marL="0" indent="0">
              <a:buNone/>
            </a:pPr>
            <a:r>
              <a:rPr lang="en-IE" dirty="0"/>
              <a:t>      the Parents Association at the next Board meeting should </a:t>
            </a:r>
          </a:p>
          <a:p>
            <a:pPr marL="0" indent="0">
              <a:buNone/>
            </a:pPr>
            <a:r>
              <a:rPr lang="en-IE" dirty="0"/>
              <a:t>      they participate in the decision regarding the tour?</a:t>
            </a: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506BC2-CEA7-4A23-87B6-30590C2CE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38913"/>
            <a:ext cx="2057400" cy="365125"/>
          </a:xfrm>
        </p:spPr>
        <p:txBody>
          <a:bodyPr/>
          <a:lstStyle/>
          <a:p>
            <a:fld id="{1DAD76BA-0E29-49FA-AC32-211FC461F1E3}" type="slidenum">
              <a:rPr lang="en-GB" smtClean="0"/>
              <a:pPr/>
              <a:t>33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CD2D7-1C8E-4CD6-A153-4E050D106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1038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BBC97-E75F-45D5-AA50-D0C04580F7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E" sz="6000" dirty="0"/>
              <a:t>Break 10 minutes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FA7E93-E430-4D0D-A056-209E637C38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70526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3036C-BEC8-46BF-A061-13C620BF1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2202025"/>
            <a:ext cx="7772400" cy="1226976"/>
          </a:xfrm>
        </p:spPr>
        <p:txBody>
          <a:bodyPr>
            <a:normAutofit/>
          </a:bodyPr>
          <a:lstStyle/>
          <a:p>
            <a:r>
              <a:rPr lang="en-IE" dirty="0"/>
              <a:t>Part 3: BOM as Employer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02CE60-15EE-4F4D-B53A-4991271EC0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761760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n-IE" altLang="en-US" dirty="0"/>
              <a:t>The Board as Employer </a:t>
            </a:r>
            <a:endParaRPr lang="en-US" altLang="en-US" sz="24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111085"/>
            <a:ext cx="8353425" cy="5054147"/>
          </a:xfrm>
        </p:spPr>
        <p:txBody>
          <a:bodyPr>
            <a:normAutofit/>
          </a:bodyPr>
          <a:lstStyle/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B10036"/>
              </a:buClr>
              <a:buFont typeface="Segoe UI" panose="020B0502040204020203" pitchFamily="34" charset="0"/>
              <a:buChar char="●"/>
            </a:pPr>
            <a:r>
              <a:rPr lang="en-IE" altLang="en-US" dirty="0"/>
              <a:t>Statutory Duties – Vetting of all school personnel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B10036"/>
              </a:buClr>
              <a:buFont typeface="Segoe UI" panose="020B0502040204020203" pitchFamily="34" charset="0"/>
              <a:buChar char="●"/>
            </a:pPr>
            <a:r>
              <a:rPr lang="en-IE" altLang="en-US" dirty="0"/>
              <a:t>Appointments				</a:t>
            </a:r>
            <a:r>
              <a:rPr lang="en-IE" altLang="en-US" b="1" dirty="0">
                <a:solidFill>
                  <a:srgbClr val="C00000"/>
                </a:solidFill>
              </a:rPr>
              <a:t>Art. 21,23,26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B10036"/>
              </a:buClr>
              <a:buFont typeface="Segoe UI" panose="020B0502040204020203" pitchFamily="34" charset="0"/>
              <a:buChar char="●"/>
            </a:pPr>
            <a:r>
              <a:rPr lang="en-IE" altLang="en-US" dirty="0"/>
              <a:t>Interview Procedures			</a:t>
            </a:r>
            <a:r>
              <a:rPr lang="en-IE" altLang="en-US" b="1" dirty="0">
                <a:solidFill>
                  <a:srgbClr val="C00000"/>
                </a:solidFill>
              </a:rPr>
              <a:t>Art. 21,23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B10036"/>
              </a:buClr>
              <a:buFont typeface="Segoe UI" panose="020B0502040204020203" pitchFamily="34" charset="0"/>
              <a:buChar char="●"/>
            </a:pPr>
            <a:r>
              <a:rPr lang="en-IE" altLang="en-US" dirty="0"/>
              <a:t>Contracts of Employment –  JMB website </a:t>
            </a:r>
            <a:r>
              <a:rPr lang="en-IE" altLang="en-US" dirty="0">
                <a:hlinkClick r:id="rId3"/>
              </a:rPr>
              <a:t>www.jmb.ie</a:t>
            </a:r>
            <a:r>
              <a:rPr lang="en-IE" altLang="en-US" dirty="0"/>
              <a:t>  Redeployment Scheme            		</a:t>
            </a:r>
            <a:r>
              <a:rPr lang="en-IE" altLang="en-US" b="1" dirty="0">
                <a:solidFill>
                  <a:srgbClr val="990000"/>
                </a:solidFill>
              </a:rPr>
              <a:t>Art. 23(b)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B10036"/>
              </a:buClr>
              <a:buFont typeface="Segoe UI" panose="020B0502040204020203" pitchFamily="34" charset="0"/>
              <a:buChar char="●"/>
            </a:pPr>
            <a:r>
              <a:rPr lang="en-IE" altLang="en-US" dirty="0"/>
              <a:t>In-School Management Posts   		</a:t>
            </a:r>
            <a:r>
              <a:rPr lang="en-IE" altLang="en-US" b="1" dirty="0">
                <a:solidFill>
                  <a:srgbClr val="990000"/>
                </a:solidFill>
              </a:rPr>
              <a:t>Art. 24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B10036"/>
              </a:buClr>
              <a:buFont typeface="Segoe UI" panose="020B0502040204020203" pitchFamily="34" charset="0"/>
              <a:buChar char="●"/>
            </a:pPr>
            <a:r>
              <a:rPr lang="en-IE" altLang="en-US" dirty="0"/>
              <a:t>Interview Competencies – Appoint Principals and Deputy Principals and– In-service</a:t>
            </a:r>
          </a:p>
          <a:p>
            <a:pPr marL="266700" indent="-266700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B10036"/>
              </a:buClr>
              <a:buFont typeface="Segoe UI" panose="020B0502040204020203" pitchFamily="34" charset="0"/>
              <a:buChar char="●"/>
            </a:pPr>
            <a:r>
              <a:rPr lang="en-GB" altLang="en-US" dirty="0"/>
              <a:t>Caretaker, Secretary, S</a:t>
            </a:r>
            <a:r>
              <a:rPr lang="en-IE" altLang="en-US" dirty="0"/>
              <a:t>NAs, Cleaners, Bus escorts, etc.</a:t>
            </a:r>
          </a:p>
          <a:p>
            <a:pPr eaLnBrk="1" hangingPunct="1">
              <a:lnSpc>
                <a:spcPct val="150000"/>
              </a:lnSpc>
              <a:buClr>
                <a:srgbClr val="800000"/>
              </a:buClr>
              <a:buFont typeface="Wingdings" panose="05000000000000000000" pitchFamily="2" charset="2"/>
              <a:buChar char="Ø"/>
            </a:pPr>
            <a:endParaRPr lang="en-IE" altLang="en-US" b="1" dirty="0"/>
          </a:p>
          <a:p>
            <a:pPr eaLnBrk="1" hangingPunct="1">
              <a:lnSpc>
                <a:spcPct val="90000"/>
              </a:lnSpc>
            </a:pPr>
            <a:endParaRPr lang="en-IE" altLang="en-US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2DD1B8A-5986-4E69-882A-04742741C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479699-C1F2-435A-AFD0-831BBE2BF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36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0639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7899" y="209220"/>
            <a:ext cx="8353425" cy="63636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IE" altLang="en-US" dirty="0"/>
              <a:t>The Board as Employer </a:t>
            </a:r>
            <a:endParaRPr lang="en-US" altLang="en-US" sz="2400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395287" y="1073892"/>
            <a:ext cx="8353425" cy="5054147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accent6"/>
              </a:buClr>
              <a:buSzPct val="120000"/>
              <a:buFont typeface="Wingdings" panose="05000000000000000000" pitchFamily="2" charset="2"/>
              <a:buChar char="ü"/>
              <a:defRPr/>
            </a:pPr>
            <a:endParaRPr lang="en-IE" altLang="en-US" sz="2800" dirty="0"/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accent6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n-IE" altLang="en-US" sz="2800" dirty="0"/>
              <a:t>Complaints Procedures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accent6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n-IE" altLang="en-US" sz="2800" dirty="0"/>
              <a:t>Grievance Procedures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accent6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n-IE" altLang="en-US" sz="2800" dirty="0"/>
              <a:t>Disciplinary and Competence Procedure </a:t>
            </a:r>
          </a:p>
          <a:p>
            <a:pPr marL="395288" indent="-395288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accent6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n-IE" altLang="en-US" sz="2800" dirty="0"/>
              <a:t>Teaching Council - </a:t>
            </a:r>
            <a:r>
              <a:rPr lang="en-IE" sz="2800" dirty="0">
                <a:ea typeface="Segoe UI" panose="020B0502040204020203" pitchFamily="34" charset="0"/>
              </a:rPr>
              <a:t>complaints of a </a:t>
            </a:r>
            <a:r>
              <a:rPr lang="en-IE" sz="2800" u="sng" dirty="0">
                <a:ea typeface="Segoe UI" panose="020B0502040204020203" pitchFamily="34" charset="0"/>
              </a:rPr>
              <a:t>serious nature </a:t>
            </a:r>
            <a:r>
              <a:rPr lang="en-IE" sz="2800" dirty="0">
                <a:ea typeface="Segoe UI" panose="020B0502040204020203" pitchFamily="34" charset="0"/>
              </a:rPr>
              <a:t>relating to registered teachers.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accent6"/>
              </a:buClr>
              <a:buSzPct val="120000"/>
              <a:buFont typeface="Wingdings" panose="05000000000000000000" pitchFamily="2" charset="2"/>
              <a:buChar char="ü"/>
              <a:defRPr/>
            </a:pPr>
            <a:endParaRPr lang="en-IE" altLang="en-US" sz="2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20EF2B5-BFBB-4610-ABC9-59EE77236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C46A1E-F921-42E9-A88F-6B18329EB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173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08FF327-2663-400F-BF28-C9DC98FA3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332861"/>
            <a:ext cx="8353425" cy="5023490"/>
          </a:xfrm>
        </p:spPr>
        <p:txBody>
          <a:bodyPr>
            <a:noAutofit/>
          </a:bodyPr>
          <a:lstStyle/>
          <a:p>
            <a:pPr marL="266700" indent="-266700">
              <a:spcBef>
                <a:spcPts val="0"/>
              </a:spcBef>
              <a:spcAft>
                <a:spcPts val="1800"/>
              </a:spcAft>
              <a:buFontTx/>
              <a:buChar char="●"/>
            </a:pPr>
            <a:endParaRPr lang="en-IE" altLang="en-US" sz="2800" dirty="0">
              <a:latin typeface="+mn-lt"/>
            </a:endParaRPr>
          </a:p>
          <a:p>
            <a:pPr marL="266700" indent="-266700">
              <a:spcBef>
                <a:spcPts val="0"/>
              </a:spcBef>
              <a:spcAft>
                <a:spcPts val="1800"/>
              </a:spcAft>
              <a:buFontTx/>
              <a:buChar char="●"/>
            </a:pPr>
            <a:r>
              <a:rPr lang="en-IE" altLang="en-US" sz="2800" dirty="0">
                <a:latin typeface="+mn-lt"/>
              </a:rPr>
              <a:t>Correspondence on complaints and grievances should be only read where the procedures have been invoked correctly stage by stage</a:t>
            </a:r>
          </a:p>
          <a:p>
            <a:pPr marL="266700" indent="-266700">
              <a:spcBef>
                <a:spcPts val="0"/>
              </a:spcBef>
              <a:spcAft>
                <a:spcPts val="1800"/>
              </a:spcAft>
              <a:buFontTx/>
              <a:buChar char="●"/>
            </a:pPr>
            <a:r>
              <a:rPr lang="en-IE" altLang="en-US" sz="2800" dirty="0">
                <a:latin typeface="+mn-lt"/>
              </a:rPr>
              <a:t>Board engagement only at correct stage in the particular procedure</a:t>
            </a:r>
          </a:p>
          <a:p>
            <a:pPr marL="266700" indent="-266700">
              <a:spcBef>
                <a:spcPts val="0"/>
              </a:spcBef>
              <a:spcAft>
                <a:spcPts val="1800"/>
              </a:spcAft>
              <a:buFontTx/>
              <a:buChar char="●"/>
            </a:pPr>
            <a:r>
              <a:rPr lang="en-IE" sz="2800" dirty="0"/>
              <a:t>Seek JMB advice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3CD764-ED79-49C2-AC97-3E64051C5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435120"/>
            <a:ext cx="8353425" cy="636360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</a:pPr>
            <a:r>
              <a:rPr lang="en-IE" dirty="0"/>
              <a:t>Complaints, Grievance &amp; Disciplinary Procedures - Adhering to the Procedures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D34F13C-D823-4492-8619-3820B9296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A158F7-7267-45C6-8AE5-BE0758046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38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2700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74" name="Group 1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520326"/>
              </p:ext>
            </p:extLst>
          </p:nvPr>
        </p:nvGraphicFramePr>
        <p:xfrm>
          <a:off x="290948" y="1445363"/>
          <a:ext cx="8562101" cy="5478080"/>
        </p:xfrm>
        <a:graphic>
          <a:graphicData uri="http://schemas.openxmlformats.org/drawingml/2006/table">
            <a:tbl>
              <a:tblPr/>
              <a:tblGrid>
                <a:gridCol w="2689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72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65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</a:rPr>
                        <a:t> Part 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100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entury Gothic" pitchFamily="34" charset="0"/>
                        </a:rPr>
                        <a:t>Introduction, Patron/Trustee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entury Gothic" pitchFamily="34" charset="0"/>
                        </a:rPr>
                        <a:t>Siobhán Corry  John Curtis </a:t>
                      </a: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100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391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</a:rPr>
                        <a:t> Part 2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entury Gothic" pitchFamily="34" charset="0"/>
                        </a:rPr>
                        <a:t>The Board - Member, Chair, Principal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entury Gothic" pitchFamily="34" charset="0"/>
                        </a:rPr>
                        <a:t>Bríd de Brún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4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itchFamily="34" charset="0"/>
                      </a:endParaRP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52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10 minute break</a:t>
                      </a: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52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77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</a:rPr>
                        <a:t>Part 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entury Gothic" pitchFamily="34" charset="0"/>
                        </a:rPr>
                        <a:t>The Board as Employer, Finance, Procurement, Building Advisory, Data Protection      Siobhán Corry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73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</a:rPr>
                        <a:t>Part 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entury Gothic" pitchFamily="34" charset="0"/>
                        </a:rPr>
                        <a:t>Leading Teaching and Learning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entury Gothic" pitchFamily="34" charset="0"/>
                        </a:rPr>
                        <a:t>Michael Redmond &amp; </a:t>
                      </a: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entury Gothic" pitchFamily="34" charset="0"/>
                        </a:rPr>
                        <a:t>Catherine Moynihan 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73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</a:rPr>
                        <a:t>Part 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entury Gothic" pitchFamily="34" charset="0"/>
                        </a:rPr>
                        <a:t>Child Protection, Anti - bullying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entury Gothic" pitchFamily="34" charset="0"/>
                        </a:rPr>
                        <a:t>Gerry McCaul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252000" marR="91433" marT="45718" marB="4571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7" y="136524"/>
            <a:ext cx="8353425" cy="908331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IE" altLang="en-US" sz="3600" dirty="0"/>
              <a:t>Training Programme</a:t>
            </a:r>
            <a:r>
              <a:rPr lang="en-IE" altLang="en-US" sz="2800" dirty="0"/>
              <a:t> </a:t>
            </a:r>
            <a:r>
              <a:rPr lang="en-IE" altLang="en-US" sz="3100" dirty="0"/>
              <a:t>November 2021</a:t>
            </a:r>
            <a:endParaRPr lang="en-US" altLang="en-US" sz="31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DF8761-8A0D-4FEA-8960-BCAA59B2F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22369-9705-410B-8FE1-5558BBD93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884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7" y="469665"/>
            <a:ext cx="8353425" cy="636360"/>
          </a:xfrm>
        </p:spPr>
        <p:txBody>
          <a:bodyPr>
            <a:normAutofit/>
          </a:bodyPr>
          <a:lstStyle/>
          <a:p>
            <a:r>
              <a:rPr lang="en-IE" dirty="0"/>
              <a:t>Assistant Principal Appointments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276C5D7E-187F-46E1-A9ED-1527C19C8B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7565384"/>
              </p:ext>
            </p:extLst>
          </p:nvPr>
        </p:nvGraphicFramePr>
        <p:xfrm>
          <a:off x="395287" y="1488734"/>
          <a:ext cx="8353425" cy="4639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01B965-5414-4685-9E37-7BF7934BA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1DAD76BA-0E29-49FA-AC32-211FC461F1E3}" type="slidenum">
              <a:rPr lang="en-GB" smtClean="0"/>
              <a:pPr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9746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EB0B6-F3D9-4F75-8D60-8E193C42F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2404610"/>
            <a:ext cx="7772400" cy="1476925"/>
          </a:xfrm>
        </p:spPr>
        <p:txBody>
          <a:bodyPr>
            <a:normAutofit/>
          </a:bodyPr>
          <a:lstStyle/>
          <a:p>
            <a:r>
              <a:rPr lang="en-GB" dirty="0"/>
              <a:t> </a:t>
            </a:r>
            <a:r>
              <a:rPr lang="en-GB" sz="5400" dirty="0"/>
              <a:t>Financial Management</a:t>
            </a:r>
            <a:endParaRPr lang="en-IE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9FE987-5EF6-406C-A1D5-6C68CF267E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748080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b="1" dirty="0"/>
              <a:t>The Board is responsible for:</a:t>
            </a:r>
            <a:endParaRPr lang="en-IE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BA64F4-B42D-47AC-8831-691652DB16B0}"/>
              </a:ext>
            </a:extLst>
          </p:cNvPr>
          <p:cNvSpPr txBox="1">
            <a:spLocks/>
          </p:cNvSpPr>
          <p:nvPr/>
        </p:nvSpPr>
        <p:spPr>
          <a:xfrm>
            <a:off x="395286" y="1134235"/>
            <a:ext cx="8120063" cy="5054147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24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20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18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18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●"/>
              <a:defRPr sz="1800" kern="120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Wingdings" pitchFamily="2" charset="2"/>
              <a:buNone/>
              <a:defRPr/>
            </a:pPr>
            <a:r>
              <a:rPr lang="en-IE" altLang="en-US" b="1" dirty="0">
                <a:solidFill>
                  <a:srgbClr val="035266"/>
                </a:solidFill>
              </a:rPr>
              <a:t>Ensuring the school has adequate Internal Control procedures and strong Financial Management</a:t>
            </a:r>
            <a:endParaRPr lang="en-IE" altLang="en-US" sz="900" dirty="0">
              <a:solidFill>
                <a:srgbClr val="035266"/>
              </a:solidFill>
            </a:endParaRPr>
          </a:p>
          <a:p>
            <a:pPr marL="266700" lvl="1" indent="-2667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IE" sz="2400" dirty="0"/>
              <a:t>Maintaining proper books and records</a:t>
            </a:r>
          </a:p>
          <a:p>
            <a:pPr marL="266700" lvl="1" indent="-2667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IE" sz="2400" dirty="0"/>
              <a:t>School bank accounts</a:t>
            </a:r>
          </a:p>
          <a:p>
            <a:pPr marL="266700" lvl="1" indent="-2667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IE" sz="2400" dirty="0"/>
              <a:t>Licence fee to Trustees</a:t>
            </a:r>
          </a:p>
          <a:p>
            <a:pPr marL="266700" lvl="1" indent="-2667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IE" sz="2400" dirty="0"/>
              <a:t>Expenditure must not exceed income</a:t>
            </a:r>
          </a:p>
          <a:p>
            <a:pPr marL="266700" lvl="1" indent="-2667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IE" sz="2400" dirty="0"/>
              <a:t>Annual budget</a:t>
            </a:r>
          </a:p>
          <a:p>
            <a:pPr marL="266700" lvl="1" indent="-2667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IE" sz="2400" dirty="0"/>
              <a:t>Sub-Committee on Finance</a:t>
            </a:r>
          </a:p>
          <a:p>
            <a:pPr marL="266700" lvl="1" indent="-2667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IE" sz="2400" dirty="0"/>
              <a:t>Cheque and electronic signatories</a:t>
            </a:r>
          </a:p>
          <a:p>
            <a:pPr marL="266700" lvl="1" indent="-2667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IE" sz="2400" dirty="0"/>
              <a:t>Use of school premises</a:t>
            </a:r>
          </a:p>
          <a:p>
            <a:pPr marL="266700" lvl="1" indent="-2667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IE" sz="2400" dirty="0"/>
              <a:t>Insurance</a:t>
            </a:r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85FC31A-166C-4120-9872-B2DEDCDF0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4DC482-BF2F-4023-B01F-2A3FFE6B9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41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771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altLang="en-US" dirty="0"/>
              <a:t>Trustee approval needed for: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1" y="1302204"/>
            <a:ext cx="8610600" cy="5054147"/>
          </a:xfrm>
        </p:spPr>
        <p:txBody>
          <a:bodyPr>
            <a:noAutofit/>
          </a:bodyPr>
          <a:lstStyle/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Segoe UI" panose="020B0502040204020203" pitchFamily="34" charset="0"/>
              <a:buChar char="●"/>
              <a:defRPr/>
            </a:pPr>
            <a:r>
              <a:rPr lang="en-IE" sz="2800" dirty="0"/>
              <a:t>Extension, improvement or replacement of building 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Segoe UI" panose="020B0502040204020203" pitchFamily="34" charset="0"/>
              <a:buChar char="●"/>
              <a:defRPr/>
            </a:pPr>
            <a:endParaRPr lang="en-IE" sz="2800" dirty="0"/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Segoe UI" panose="020B0502040204020203" pitchFamily="34" charset="0"/>
              <a:buChar char="●"/>
              <a:defRPr/>
            </a:pPr>
            <a:r>
              <a:rPr lang="en-IE" sz="2800" dirty="0"/>
              <a:t>Hire purchase/lease agreements, bank loans, overdrafts or any loan 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Segoe UI" panose="020B0502040204020203" pitchFamily="34" charset="0"/>
              <a:buChar char="●"/>
              <a:defRPr/>
            </a:pPr>
            <a:endParaRPr lang="en-IE" sz="2800" dirty="0"/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Segoe UI" panose="020B0502040204020203" pitchFamily="34" charset="0"/>
              <a:buChar char="●"/>
              <a:defRPr/>
            </a:pPr>
            <a:r>
              <a:rPr lang="en-IE" sz="2800" dirty="0"/>
              <a:t>Borrowing money &amp; credit cards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Segoe UI" panose="020B0502040204020203" pitchFamily="34" charset="0"/>
              <a:buChar char="●"/>
              <a:defRPr/>
            </a:pPr>
            <a:endParaRPr lang="en-IE" sz="2800" dirty="0"/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Segoe UI" panose="020B0502040204020203" pitchFamily="34" charset="0"/>
              <a:buChar char="●"/>
              <a:defRPr/>
            </a:pPr>
            <a:r>
              <a:rPr lang="en-IE" sz="2800" dirty="0"/>
              <a:t>Debit cards are not permi</a:t>
            </a:r>
            <a:r>
              <a:rPr lang="en-IE" dirty="0"/>
              <a:t>tted</a:t>
            </a:r>
            <a:endParaRPr lang="en-IE" sz="2400" dirty="0"/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Segoe UI" panose="020B0502040204020203" pitchFamily="34" charset="0"/>
              <a:buChar char="●"/>
              <a:defRPr/>
            </a:pPr>
            <a:endParaRPr lang="en-IE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B90378D-6EDF-413C-9AF6-92100FFAB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5B7B82-EC6E-4C8A-AE81-94B0C12AC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42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0994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458C-4809-4595-AD0C-0BC025BA6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Financial Services Support Unit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BA92E-AD52-4FAD-8D9B-FC8E1385C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/>
          </a:p>
          <a:p>
            <a:endParaRPr lang="en-IE" dirty="0"/>
          </a:p>
          <a:p>
            <a:r>
              <a:rPr lang="en-IE" sz="2800" dirty="0"/>
              <a:t> Training  video on Financial Management </a:t>
            </a:r>
          </a:p>
          <a:p>
            <a:endParaRPr lang="en-IE" sz="2800" dirty="0"/>
          </a:p>
          <a:p>
            <a:r>
              <a:rPr lang="en-IE" sz="2800" dirty="0"/>
              <a:t> 40 minutes in duration</a:t>
            </a:r>
          </a:p>
          <a:p>
            <a:endParaRPr lang="en-IE" sz="2800" dirty="0"/>
          </a:p>
          <a:p>
            <a:r>
              <a:rPr lang="en-IE" sz="2800" dirty="0"/>
              <a:t> Viewed by all members at a Board meeting</a:t>
            </a:r>
          </a:p>
          <a:p>
            <a:endParaRPr lang="en-IE" sz="2800" dirty="0"/>
          </a:p>
          <a:p>
            <a:r>
              <a:rPr lang="en-IE" sz="2800" dirty="0"/>
              <a:t> Queries arising to sent  to  </a:t>
            </a:r>
            <a:r>
              <a:rPr lang="en-IE" sz="2800" u="sng" dirty="0">
                <a:hlinkClick r:id="rId2"/>
              </a:rPr>
              <a:t>info@fssu.ie</a:t>
            </a:r>
            <a:endParaRPr lang="en-IE" sz="2800" dirty="0"/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187414-726A-4FBE-848A-C5730AACC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43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61A7B-B0D8-4955-95B7-4E8776494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2312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C81CB-63AB-41A5-8161-570AFC7EBC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2404610"/>
            <a:ext cx="7772400" cy="1655761"/>
          </a:xfrm>
        </p:spPr>
        <p:txBody>
          <a:bodyPr>
            <a:normAutofit/>
          </a:bodyPr>
          <a:lstStyle/>
          <a:p>
            <a:r>
              <a:rPr lang="en-GB" b="1" dirty="0">
                <a:latin typeface="Segoe UI" panose="020B0502040204020203" pitchFamily="34" charset="0"/>
                <a:cs typeface="Segoe UI" panose="020B0502040204020203" pitchFamily="34" charset="0"/>
              </a:rPr>
              <a:t>3.3 JMB School Building Projects Advisory Service</a:t>
            </a:r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A3025B-005D-4D91-A66E-408928730F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82692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7" y="212727"/>
            <a:ext cx="8853488" cy="636360"/>
          </a:xfrm>
        </p:spPr>
        <p:txBody>
          <a:bodyPr>
            <a:normAutofit fontScale="90000"/>
          </a:bodyPr>
          <a:lstStyle/>
          <a:p>
            <a:pPr marR="0" rtl="0"/>
            <a:r>
              <a:rPr lang="en-GB" b="1" dirty="0">
                <a:latin typeface="Segoe UI" panose="020B0502040204020203" pitchFamily="34" charset="0"/>
                <a:cs typeface="Segoe UI" panose="020B0502040204020203" pitchFamily="34" charset="0"/>
              </a:rPr>
              <a:t>JMB School Building Projects Advisory Service </a:t>
            </a:r>
            <a:endParaRPr lang="en-GB" b="1" i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395287" y="1183003"/>
            <a:ext cx="8353425" cy="5054147"/>
          </a:xfrm>
        </p:spPr>
        <p:txBody>
          <a:bodyPr>
            <a:normAutofit lnSpcReduction="10000"/>
          </a:bodyPr>
          <a:lstStyle/>
          <a:p>
            <a:pPr>
              <a:tabLst>
                <a:tab pos="990600" algn="l"/>
              </a:tabLst>
            </a:pPr>
            <a:endParaRPr lang="en-IE" dirty="0"/>
          </a:p>
          <a:p>
            <a:pPr marL="0" indent="0">
              <a:buNone/>
              <a:tabLst>
                <a:tab pos="990600" algn="l"/>
              </a:tabLst>
            </a:pPr>
            <a:r>
              <a:rPr lang="en-IE" b="1" dirty="0">
                <a:solidFill>
                  <a:srgbClr val="035266"/>
                </a:solidFill>
              </a:rPr>
              <a:t>Advises on the practical challenges of building works:</a:t>
            </a:r>
          </a:p>
          <a:p>
            <a:pPr marL="1255713" lvl="1" indent="-265113">
              <a:spcBef>
                <a:spcPts val="0"/>
              </a:spcBef>
              <a:spcAft>
                <a:spcPts val="1200"/>
              </a:spcAft>
            </a:pPr>
            <a:endParaRPr lang="en-IE" sz="2400" dirty="0"/>
          </a:p>
          <a:p>
            <a:pPr marL="1255713" lvl="1" indent="-265113">
              <a:spcBef>
                <a:spcPts val="0"/>
              </a:spcBef>
              <a:spcAft>
                <a:spcPts val="1200"/>
              </a:spcAft>
            </a:pPr>
            <a:r>
              <a:rPr lang="en-IE" sz="2400" dirty="0"/>
              <a:t>Drawing up an overall plan for the school </a:t>
            </a:r>
          </a:p>
          <a:p>
            <a:pPr marL="1255713" lvl="1" indent="-265113">
              <a:spcBef>
                <a:spcPts val="0"/>
              </a:spcBef>
              <a:spcAft>
                <a:spcPts val="1200"/>
              </a:spcAft>
            </a:pPr>
            <a:r>
              <a:rPr lang="en-IE" sz="2400" dirty="0"/>
              <a:t>Making an application</a:t>
            </a:r>
          </a:p>
          <a:p>
            <a:pPr marL="1255713" lvl="1" indent="-265113">
              <a:spcBef>
                <a:spcPts val="0"/>
              </a:spcBef>
              <a:spcAft>
                <a:spcPts val="1200"/>
              </a:spcAft>
            </a:pPr>
            <a:r>
              <a:rPr lang="en-IE" sz="2400" dirty="0"/>
              <a:t>Tendering for architects or engineers</a:t>
            </a:r>
          </a:p>
          <a:p>
            <a:pPr marL="1255713" lvl="1" indent="-265113">
              <a:spcBef>
                <a:spcPts val="0"/>
              </a:spcBef>
              <a:spcAft>
                <a:spcPts val="1200"/>
              </a:spcAft>
            </a:pPr>
            <a:r>
              <a:rPr lang="en-IE" sz="2400" dirty="0"/>
              <a:t>Liaising with the DES Building Unit</a:t>
            </a:r>
          </a:p>
          <a:p>
            <a:pPr marL="1255713" lvl="1" indent="-265113">
              <a:spcBef>
                <a:spcPts val="0"/>
              </a:spcBef>
              <a:spcAft>
                <a:spcPts val="1200"/>
              </a:spcAft>
            </a:pPr>
            <a:r>
              <a:rPr lang="en-IE" sz="2400" dirty="0"/>
              <a:t>Major Projects/ large extensions applications </a:t>
            </a:r>
          </a:p>
          <a:p>
            <a:pPr marL="1255713" lvl="1" indent="-265113">
              <a:spcBef>
                <a:spcPts val="0"/>
              </a:spcBef>
              <a:spcAft>
                <a:spcPts val="1200"/>
              </a:spcAft>
            </a:pPr>
            <a:r>
              <a:rPr lang="en-IE" sz="2400" dirty="0"/>
              <a:t>Additional Accommodation – smaller extensions</a:t>
            </a:r>
          </a:p>
          <a:p>
            <a:pPr marL="1255713" lvl="1" indent="-265113">
              <a:spcBef>
                <a:spcPts val="0"/>
              </a:spcBef>
              <a:spcAft>
                <a:spcPts val="1200"/>
              </a:spcAft>
            </a:pPr>
            <a:r>
              <a:rPr lang="en-IE" sz="2400" dirty="0"/>
              <a:t>Summer Works Scheme</a:t>
            </a:r>
          </a:p>
          <a:p>
            <a:pPr marL="1255713" lvl="1" indent="-265113">
              <a:spcBef>
                <a:spcPts val="0"/>
              </a:spcBef>
              <a:spcAft>
                <a:spcPts val="1200"/>
              </a:spcAft>
            </a:pPr>
            <a:r>
              <a:rPr lang="en-IE" sz="2400" dirty="0"/>
              <a:t>Emergency Works</a:t>
            </a:r>
          </a:p>
          <a:p>
            <a:pPr marL="1255713" lvl="1" indent="-265113">
              <a:spcBef>
                <a:spcPts val="0"/>
              </a:spcBef>
              <a:spcAft>
                <a:spcPts val="1200"/>
              </a:spcAft>
            </a:pPr>
            <a:endParaRPr lang="en-IE" sz="2400" dirty="0"/>
          </a:p>
          <a:p>
            <a:pPr marL="1255713" lvl="1" indent="-265113">
              <a:spcBef>
                <a:spcPts val="0"/>
              </a:spcBef>
              <a:spcAft>
                <a:spcPts val="1200"/>
              </a:spcAft>
            </a:pPr>
            <a:endParaRPr lang="en-IE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80E2C4-D59A-455F-BA7A-F0254A6F1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46FBCD-2FF2-4134-8A86-F32021E4F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45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2411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6742F-3F1F-4C02-9CFC-FA649B6071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Schools Procurement Unit</a:t>
            </a:r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B658CB-EE52-4C8E-AD06-80ADFE3E23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AF2B081-A85E-49AE-B04F-6CB05DEF7C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909" y="5031910"/>
            <a:ext cx="1582803" cy="1499518"/>
          </a:xfrm>
          <a:prstGeom prst="rect">
            <a:avLst/>
          </a:prstGeom>
          <a:solidFill>
            <a:srgbClr val="C00000"/>
          </a:solidFill>
          <a:ln w="38100"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85813902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F6A83-27E1-470B-B6FE-2321C117D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212726"/>
            <a:ext cx="8353425" cy="1216023"/>
          </a:xfrm>
        </p:spPr>
        <p:txBody>
          <a:bodyPr>
            <a:normAutofit/>
          </a:bodyPr>
          <a:lstStyle/>
          <a:p>
            <a:r>
              <a:rPr lang="en-IE" b="1" dirty="0"/>
              <a:t>A wide range of contracts for goods and services offering value for money to schools 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C85BC-72AF-4EF4-A690-E7BA97022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676399"/>
            <a:ext cx="8353425" cy="4679951"/>
          </a:xfrm>
        </p:spPr>
        <p:txBody>
          <a:bodyPr>
            <a:normAutofit fontScale="92500" lnSpcReduction="20000"/>
          </a:bodyPr>
          <a:lstStyle/>
          <a:p>
            <a:pPr marL="800100" lvl="1" indent="-342900">
              <a:buFont typeface="Wingdings" panose="05000000000000000000" pitchFamily="2" charset="2"/>
              <a:buChar char="Ø"/>
            </a:pPr>
            <a:endParaRPr lang="en-IE" sz="3000" b="1" dirty="0">
              <a:solidFill>
                <a:prstClr val="black"/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IE" sz="3000" dirty="0"/>
              <a:t> Gas and Electricity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IE" sz="3000" dirty="0"/>
              <a:t> Bulk Fuels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IE" sz="3000" dirty="0"/>
              <a:t> PCs, Laptops &amp; Apple Devices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IE" sz="3000" dirty="0"/>
              <a:t> ICT Consumables and Hardware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IE" sz="3000" dirty="0"/>
              <a:t> Software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IE" sz="3000" dirty="0"/>
              <a:t> School ePayment Solutions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IE" sz="3000" dirty="0"/>
              <a:t> Mobile Voice and Data Communications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IE" sz="3000" dirty="0"/>
              <a:t>….and many more</a:t>
            </a:r>
          </a:p>
          <a:p>
            <a:pPr lvl="1"/>
            <a:endParaRPr lang="en-IE" sz="3000" b="1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r>
              <a:rPr lang="en-IE" sz="3000" b="1" dirty="0">
                <a:solidFill>
                  <a:srgbClr val="C00000"/>
                </a:solidFill>
              </a:rPr>
              <a:t>https://www.spu.ie/procurement-contracts-frameworks-for-schools/</a:t>
            </a: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74177-F07D-4053-A19A-22FFC424C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47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BE2C2-2E9D-4D97-8C5C-B71483DD6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52179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7" y="423545"/>
            <a:ext cx="8353425" cy="1081406"/>
          </a:xfrm>
        </p:spPr>
        <p:txBody>
          <a:bodyPr>
            <a:noAutofit/>
          </a:bodyPr>
          <a:lstStyle/>
          <a:p>
            <a:pPr algn="ctr">
              <a:lnSpc>
                <a:spcPts val="2800"/>
              </a:lnSpc>
            </a:pPr>
            <a:r>
              <a:rPr lang="en-IE" sz="2800" b="1" dirty="0"/>
              <a:t>Further information and guidance on any procurement related issues</a:t>
            </a:r>
            <a:br>
              <a:rPr lang="en-IE" sz="2800" b="1" dirty="0"/>
            </a:br>
            <a:endParaRPr lang="en-IE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062" y="1659371"/>
            <a:ext cx="7553811" cy="5062105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ct val="20000"/>
              </a:spcBef>
              <a:buNone/>
            </a:pPr>
            <a:r>
              <a:rPr lang="en-IE" sz="2800" dirty="0"/>
              <a:t>Schools Procurement Unit</a:t>
            </a: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IE" sz="2800" dirty="0"/>
              <a:t>Emmet House</a:t>
            </a: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IE" sz="2800" dirty="0"/>
              <a:t>  Dundrum Road </a:t>
            </a: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IE" sz="2800" dirty="0"/>
              <a:t>Milltown </a:t>
            </a: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IE" sz="2800" dirty="0"/>
              <a:t>Dublin D14 V3K8</a:t>
            </a: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IE" sz="2800" dirty="0"/>
              <a:t>Phone 01 203 5899 </a:t>
            </a:r>
          </a:p>
          <a:p>
            <a:pPr marL="0" lvl="0" indent="0" algn="ctr">
              <a:spcBef>
                <a:spcPct val="20000"/>
              </a:spcBef>
              <a:buNone/>
            </a:pPr>
            <a:endParaRPr lang="en-IE" sz="2800" b="1" dirty="0">
              <a:solidFill>
                <a:prstClr val="black"/>
              </a:solidFill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IE" sz="2800" dirty="0"/>
              <a:t>Web:</a:t>
            </a:r>
            <a:r>
              <a:rPr lang="en-IE" sz="2800" b="1" dirty="0">
                <a:solidFill>
                  <a:prstClr val="black"/>
                </a:solidFill>
              </a:rPr>
              <a:t> </a:t>
            </a:r>
            <a:r>
              <a:rPr lang="en-IE" sz="2800" b="1" u="sng" dirty="0">
                <a:solidFill>
                  <a:srgbClr val="C00000"/>
                </a:solidFill>
              </a:rPr>
              <a:t>http://www.spu.ie</a:t>
            </a:r>
          </a:p>
          <a:p>
            <a:pPr marL="0" lvl="0" indent="0" algn="ctr">
              <a:spcBef>
                <a:spcPct val="20000"/>
              </a:spcBef>
              <a:buNone/>
            </a:pPr>
            <a:endParaRPr lang="en-IE" sz="2800" b="1" dirty="0">
              <a:solidFill>
                <a:prstClr val="black"/>
              </a:solidFill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IE" sz="2800" dirty="0"/>
              <a:t>Email:</a:t>
            </a:r>
            <a:r>
              <a:rPr lang="en-IE" sz="2800" b="1" dirty="0">
                <a:solidFill>
                  <a:prstClr val="black"/>
                </a:solidFill>
              </a:rPr>
              <a:t> </a:t>
            </a:r>
            <a:r>
              <a:rPr lang="en-IE" sz="2800" b="1" u="sng" dirty="0">
                <a:solidFill>
                  <a:srgbClr val="C00000"/>
                </a:solidFill>
              </a:rPr>
              <a:t>procurementsupport@spu.ie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BFC45D-36D5-43B9-A489-ED0E3B403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C172DD-32A4-4407-AD02-76DD6108C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48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58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/>
              <a:t>Exercise</a:t>
            </a:r>
            <a:endParaRPr lang="en-US" alt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95287" y="1051359"/>
            <a:ext cx="8353425" cy="5054147"/>
          </a:xfrm>
        </p:spPr>
        <p:txBody>
          <a:bodyPr rtlCol="0">
            <a:noAutofit/>
          </a:bodyPr>
          <a:lstStyle/>
          <a:p>
            <a:pPr marL="354013" indent="-354013" eaLnBrk="1" fontAlgn="auto" hangingPunct="1">
              <a:spcBef>
                <a:spcPts val="0"/>
              </a:spcBef>
              <a:spcAft>
                <a:spcPts val="1800"/>
              </a:spcAft>
              <a:defRPr/>
            </a:pPr>
            <a:endParaRPr lang="en-GB" altLang="en-US" sz="3200" dirty="0"/>
          </a:p>
          <a:p>
            <a:pPr marL="354013" indent="-354013" eaLnBrk="1" fontAlgn="auto" hangingPunct="1">
              <a:spcBef>
                <a:spcPts val="0"/>
              </a:spcBef>
              <a:spcAft>
                <a:spcPts val="1800"/>
              </a:spcAft>
              <a:defRPr/>
            </a:pPr>
            <a:r>
              <a:rPr lang="en-GB" altLang="en-US" sz="3200" dirty="0"/>
              <a:t>Why did you join the Board?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1800"/>
              </a:spcAft>
              <a:buNone/>
              <a:defRPr/>
            </a:pPr>
            <a:endParaRPr lang="en-US" altLang="en-US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F82261-4712-45DD-8C37-4C333851C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036311-D2C8-4B8C-9288-44A948EA0E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937" y="2801071"/>
            <a:ext cx="4904125" cy="3270391"/>
          </a:xfrm>
          <a:prstGeom prst="rect">
            <a:avLst/>
          </a:prstGeom>
          <a:ln w="38100">
            <a:solidFill>
              <a:srgbClr val="AE0330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25858A-7118-43DA-865B-D1529C8FD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214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AA82-20E6-4080-84DC-6F87F755B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2404610"/>
            <a:ext cx="7772400" cy="1420941"/>
          </a:xfrm>
        </p:spPr>
        <p:txBody>
          <a:bodyPr>
            <a:normAutofit/>
          </a:bodyPr>
          <a:lstStyle/>
          <a:p>
            <a:r>
              <a:rPr lang="en-GB" sz="6000" dirty="0"/>
              <a:t>Data Protection</a:t>
            </a:r>
            <a:endParaRPr lang="en-IE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554E4E-C80A-40BC-A9ED-C669584D8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702629"/>
            <a:ext cx="6858000" cy="2006828"/>
          </a:xfrm>
        </p:spPr>
        <p:txBody>
          <a:bodyPr/>
          <a:lstStyle/>
          <a:p>
            <a:r>
              <a:rPr lang="en-GB" b="1" dirty="0"/>
              <a:t>Data Protection Advisor - Cyril Drury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6593060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287" y="499377"/>
            <a:ext cx="8353425" cy="636360"/>
          </a:xfrm>
        </p:spPr>
        <p:txBody>
          <a:bodyPr/>
          <a:lstStyle/>
          <a:p>
            <a:r>
              <a:rPr lang="en-IE" dirty="0"/>
              <a:t>  The Data Protection Legislation: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73999"/>
            <a:ext cx="8915400" cy="505414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endParaRPr lang="en-IE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IE" dirty="0"/>
              <a:t>Imposes</a:t>
            </a:r>
            <a:r>
              <a:rPr lang="en-IE" dirty="0">
                <a:solidFill>
                  <a:srgbClr val="C00000"/>
                </a:solidFill>
              </a:rPr>
              <a:t> </a:t>
            </a:r>
            <a:r>
              <a:rPr lang="en-IE" u="sng" dirty="0">
                <a:solidFill>
                  <a:srgbClr val="C00000"/>
                </a:solidFill>
              </a:rPr>
              <a:t>responsibilities</a:t>
            </a:r>
            <a:r>
              <a:rPr lang="en-IE" dirty="0">
                <a:solidFill>
                  <a:srgbClr val="C00000"/>
                </a:solidFill>
              </a:rPr>
              <a:t> on </a:t>
            </a:r>
            <a:r>
              <a:rPr lang="en-IE" i="1" dirty="0">
                <a:solidFill>
                  <a:srgbClr val="C00000"/>
                </a:solidFill>
              </a:rPr>
              <a:t>Data</a:t>
            </a:r>
            <a:r>
              <a:rPr lang="en-IE" dirty="0">
                <a:solidFill>
                  <a:srgbClr val="C00000"/>
                </a:solidFill>
              </a:rPr>
              <a:t> </a:t>
            </a:r>
            <a:r>
              <a:rPr lang="en-IE" i="1" dirty="0">
                <a:solidFill>
                  <a:srgbClr val="C00000"/>
                </a:solidFill>
              </a:rPr>
              <a:t>Controllers</a:t>
            </a:r>
            <a:r>
              <a:rPr lang="en-IE" dirty="0">
                <a:solidFill>
                  <a:srgbClr val="C00000"/>
                </a:solidFill>
              </a:rPr>
              <a:t>                            </a:t>
            </a:r>
            <a:r>
              <a:rPr lang="en-IE" dirty="0"/>
              <a:t>The Board is the Data Controller for the school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IE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IE" dirty="0">
                <a:solidFill>
                  <a:srgbClr val="C00000"/>
                </a:solidFill>
              </a:rPr>
              <a:t>Provides </a:t>
            </a:r>
            <a:r>
              <a:rPr lang="en-IE" i="1" dirty="0">
                <a:solidFill>
                  <a:srgbClr val="C00000"/>
                </a:solidFill>
              </a:rPr>
              <a:t>Data Subjects </a:t>
            </a:r>
            <a:r>
              <a:rPr lang="en-I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(students, parents, staff, etc.) </a:t>
            </a:r>
            <a:r>
              <a:rPr lang="en-IE" dirty="0">
                <a:solidFill>
                  <a:srgbClr val="C00000"/>
                </a:solidFill>
              </a:rPr>
              <a:t>with </a:t>
            </a:r>
            <a:r>
              <a:rPr lang="en-IE" u="sng" dirty="0">
                <a:solidFill>
                  <a:srgbClr val="C00000"/>
                </a:solidFill>
              </a:rPr>
              <a:t>fundamental rights</a:t>
            </a:r>
            <a:r>
              <a:rPr lang="en-IE" dirty="0">
                <a:solidFill>
                  <a:srgbClr val="C00000"/>
                </a:solidFill>
              </a:rPr>
              <a:t> </a:t>
            </a:r>
            <a:r>
              <a:rPr lang="en-IE" dirty="0"/>
              <a:t>(access, rectification, erasure, complaint etc.)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IE" dirty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IE" dirty="0">
                <a:solidFill>
                  <a:srgbClr val="C00000"/>
                </a:solidFill>
              </a:rPr>
              <a:t>European </a:t>
            </a:r>
            <a:r>
              <a:rPr lang="en-IE" i="1" dirty="0">
                <a:solidFill>
                  <a:srgbClr val="C00000"/>
                </a:solidFill>
              </a:rPr>
              <a:t>General Data Protection Regulation </a:t>
            </a:r>
            <a:r>
              <a:rPr lang="en-IE" b="1" i="1" dirty="0"/>
              <a:t>(GDPR 2016)</a:t>
            </a:r>
            <a:r>
              <a:rPr lang="en-IE" i="1" dirty="0"/>
              <a:t> </a:t>
            </a:r>
            <a:r>
              <a:rPr lang="en-IE" dirty="0"/>
              <a:t>and Irish </a:t>
            </a:r>
            <a:r>
              <a:rPr lang="en-IE" i="1" dirty="0">
                <a:solidFill>
                  <a:srgbClr val="C00000"/>
                </a:solidFill>
              </a:rPr>
              <a:t>Data Protection Act</a:t>
            </a:r>
            <a:r>
              <a:rPr lang="en-IE" i="1" dirty="0"/>
              <a:t> </a:t>
            </a:r>
            <a:r>
              <a:rPr lang="en-IE" i="1" dirty="0">
                <a:solidFill>
                  <a:srgbClr val="B10036"/>
                </a:solidFill>
              </a:rPr>
              <a:t>2018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endParaRPr lang="en-IE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56D161-4BA1-4A49-9D8B-E6A455785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EA984-0BBC-4E1B-A06D-7087E0587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50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2556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287" y="530907"/>
            <a:ext cx="8353425" cy="636360"/>
          </a:xfrm>
        </p:spPr>
        <p:txBody>
          <a:bodyPr/>
          <a:lstStyle/>
          <a:p>
            <a:r>
              <a:rPr lang="en-IE" dirty="0"/>
              <a:t>Supports for Data Protection in JMB 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387" y="1556688"/>
            <a:ext cx="8353425" cy="505414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IE" dirty="0">
                <a:solidFill>
                  <a:srgbClr val="C00000"/>
                </a:solidFill>
              </a:rPr>
              <a:t>Video &amp; support materials </a:t>
            </a:r>
            <a:r>
              <a:rPr lang="en-IE" dirty="0"/>
              <a:t> </a:t>
            </a:r>
            <a:r>
              <a:rPr lang="en-IE" dirty="0">
                <a:hlinkClick r:id="rId3"/>
              </a:rPr>
              <a:t>www.gdpr4schools.ie</a:t>
            </a:r>
            <a:r>
              <a:rPr lang="en-IE" dirty="0"/>
              <a:t>  </a:t>
            </a:r>
            <a:r>
              <a:rPr lang="en-IE" dirty="0">
                <a:hlinkClick r:id="rId4"/>
              </a:rPr>
              <a:t>www.dataprotectionschools.com</a:t>
            </a:r>
            <a:r>
              <a:rPr lang="en-IE" dirty="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IE" dirty="0">
                <a:solidFill>
                  <a:srgbClr val="C00000"/>
                </a:solidFill>
              </a:rPr>
              <a:t>Template Data Protection Policy + Support Note </a:t>
            </a:r>
            <a:r>
              <a:rPr lang="en-IE" dirty="0"/>
              <a:t> </a:t>
            </a:r>
            <a:r>
              <a:rPr lang="en-IE" dirty="0">
                <a:hlinkClick r:id="rId5"/>
              </a:rPr>
              <a:t>www.jmb.ie</a:t>
            </a:r>
            <a:endParaRPr lang="en-IE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IE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IE" dirty="0">
                <a:solidFill>
                  <a:srgbClr val="C00000"/>
                </a:solidFill>
              </a:rPr>
              <a:t>GDPR Training </a:t>
            </a:r>
            <a:r>
              <a:rPr lang="en-IE" dirty="0"/>
              <a:t>-school staff </a:t>
            </a:r>
            <a:r>
              <a:rPr lang="en-IE" u="sng" dirty="0"/>
              <a:t>or</a:t>
            </a:r>
            <a:r>
              <a:rPr lang="en-IE" dirty="0"/>
              <a:t> senior management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IE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IE" dirty="0">
                <a:solidFill>
                  <a:srgbClr val="C00000"/>
                </a:solidFill>
              </a:rPr>
              <a:t>Webinar</a:t>
            </a:r>
            <a:r>
              <a:rPr lang="en-IE" dirty="0"/>
              <a:t>: Data Protection Breach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IE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endParaRPr lang="en-IE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56D161-4BA1-4A49-9D8B-E6A455785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3E657-4278-42BB-BCB1-EE57F3FB6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51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851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E0CB3-F08F-4560-9E1E-D7D4EFFD7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 Q&amp;A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F35E6-5517-4692-AF61-A9A3A124ADD3}"/>
              </a:ext>
            </a:extLst>
          </p:cNvPr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endParaRPr lang="en-IE" dirty="0"/>
          </a:p>
          <a:p>
            <a:endParaRPr lang="en-IE" dirty="0"/>
          </a:p>
          <a:p>
            <a:pPr marL="0" indent="0">
              <a:buNone/>
            </a:pPr>
            <a:r>
              <a:rPr lang="en-IE" b="1" dirty="0">
                <a:solidFill>
                  <a:srgbClr val="B10036"/>
                </a:solidFill>
              </a:rPr>
              <a:t>Scenario 1</a:t>
            </a:r>
          </a:p>
          <a:p>
            <a:pPr marL="0" indent="0">
              <a:buNone/>
            </a:pPr>
            <a:r>
              <a:rPr lang="en-IE" dirty="0"/>
              <a:t>	</a:t>
            </a:r>
          </a:p>
          <a:p>
            <a:pPr marL="0" indent="0">
              <a:buNone/>
            </a:pPr>
            <a:r>
              <a:rPr lang="en-IE" dirty="0"/>
              <a:t>	A parent is very unhappy with her daughter’s Science 	teacher.  She writes to the Board outlining a litany of 	complaints.                                                                    </a:t>
            </a:r>
          </a:p>
          <a:p>
            <a:pPr marL="0" indent="0">
              <a:buNone/>
            </a:pPr>
            <a:r>
              <a:rPr lang="en-IE" dirty="0"/>
              <a:t>      	How should the Board deal with this?</a:t>
            </a:r>
          </a:p>
          <a:p>
            <a:endParaRPr lang="en-IE" dirty="0"/>
          </a:p>
          <a:p>
            <a:pPr marL="0" indent="0">
              <a:buNone/>
            </a:pPr>
            <a:r>
              <a:rPr lang="en-IE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582575-A435-46E4-A1EA-166D29E2E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52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CBE2F-AC68-43AB-BD2A-FD65AD86B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361768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15D3F-5760-434F-8AC7-930D9ED87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402336"/>
            <a:ext cx="8353425" cy="887873"/>
          </a:xfrm>
        </p:spPr>
        <p:txBody>
          <a:bodyPr>
            <a:normAutofit/>
          </a:bodyPr>
          <a:lstStyle/>
          <a:p>
            <a:r>
              <a:rPr lang="en-IE" dirty="0"/>
              <a:t>Q&amp;A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4001C-0A73-4665-9A40-A2B6960C2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517904"/>
            <a:ext cx="8353425" cy="461075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b="1" dirty="0">
                <a:solidFill>
                  <a:srgbClr val="B10036"/>
                </a:solidFill>
              </a:rPr>
              <a:t>Scenario 2</a:t>
            </a:r>
          </a:p>
          <a:p>
            <a:pPr marL="0" indent="0">
              <a:buNone/>
            </a:pPr>
            <a:r>
              <a:rPr lang="en-IE" dirty="0"/>
              <a:t>A teacher has written to the Chairperson outlining a disagreement that she has had with the school Principal.   Removed from teaching higher level Leaving Certificate mathematics after 20 years;  feels humiliated and embarrassed in front of her colleagues; now suffering from stress and low self-esteem. </a:t>
            </a:r>
          </a:p>
          <a:p>
            <a:pPr marL="0" indent="0">
              <a:buNone/>
            </a:pPr>
            <a:r>
              <a:rPr lang="en-IE" dirty="0"/>
              <a:t>    </a:t>
            </a:r>
          </a:p>
          <a:p>
            <a:pPr marL="0" indent="0">
              <a:buNone/>
            </a:pPr>
            <a:r>
              <a:rPr lang="en-IE" dirty="0"/>
              <a:t>What should the Chairperson do?</a:t>
            </a: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E45B83-71A8-4F9A-B0EE-BAD1F1BD3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53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B0B40-A126-4972-B296-73449C89C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488474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B768-8D46-4421-A77E-8E26D30FAD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2071396"/>
            <a:ext cx="7772400" cy="1988975"/>
          </a:xfrm>
        </p:spPr>
        <p:txBody>
          <a:bodyPr>
            <a:normAutofit fontScale="90000"/>
          </a:bodyPr>
          <a:lstStyle/>
          <a:p>
            <a:r>
              <a:rPr lang="en-GB" dirty="0"/>
              <a:t>Part 4: The Board’s role in</a:t>
            </a:r>
            <a:br>
              <a:rPr lang="en-GB" dirty="0"/>
            </a:br>
            <a:r>
              <a:rPr lang="en-GB" dirty="0"/>
              <a:t>Leading Teaching</a:t>
            </a:r>
            <a:br>
              <a:rPr lang="en-GB" dirty="0"/>
            </a:br>
            <a:r>
              <a:rPr lang="en-GB" dirty="0"/>
              <a:t>and Learning</a:t>
            </a:r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4D3604-A680-4657-A1D1-5A14F34782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8784804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ED183-7A29-4198-B312-F60BFBDB8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Education Act 1998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814B9-52AA-45DA-BA01-97BD6AC75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6" y="1302204"/>
            <a:ext cx="8353425" cy="50541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b="1" u="sng" dirty="0">
                <a:latin typeface="Segoe UI Light" panose="020B0502040204020203" pitchFamily="34" charset="0"/>
                <a:cs typeface="Segoe UI Light" panose="020B0502040204020203" pitchFamily="34" charset="0"/>
              </a:rPr>
              <a:t>Section 15 Education Act</a:t>
            </a:r>
          </a:p>
          <a:p>
            <a:endParaRPr lang="en-IE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en-IE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It shall be the duty of a board ….to provide or cause to be provided an appropriate education for each student at the school for which the board has responsibility</a:t>
            </a:r>
          </a:p>
          <a:p>
            <a:endParaRPr lang="en-IE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buNone/>
            </a:pPr>
            <a:r>
              <a:rPr lang="en-IE" b="1" u="sng" dirty="0">
                <a:latin typeface="Segoe UI Light" panose="020B0502040204020203" pitchFamily="34" charset="0"/>
                <a:cs typeface="Segoe UI Light" panose="020B0502040204020203" pitchFamily="34" charset="0"/>
              </a:rPr>
              <a:t>Section 23 (c</a:t>
            </a:r>
            <a:r>
              <a:rPr lang="en-IE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) </a:t>
            </a:r>
          </a:p>
          <a:p>
            <a:endParaRPr lang="en-IE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en-IE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The Principal shall be responsible for the creation, together </a:t>
            </a:r>
          </a:p>
          <a:p>
            <a:pPr marL="0" indent="0">
              <a:buNone/>
            </a:pPr>
            <a:r>
              <a:rPr lang="en-IE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   with the board, parents of students and the teachers, of a school environment which is supportive of learning among the students and which promotes the professional development of the teachers</a:t>
            </a: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310CF-5DBC-4BED-A4FB-382FA84F6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1D962-BA4A-41C0-87BE-CC95A0C33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03044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2265A-6C81-479F-8C39-84C80EBAC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36525"/>
            <a:ext cx="8353425" cy="59921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7200" dirty="0"/>
          </a:p>
          <a:p>
            <a:pPr marL="0" indent="0" algn="ctr">
              <a:buNone/>
            </a:pPr>
            <a:endParaRPr lang="en-GB" sz="7200" dirty="0"/>
          </a:p>
          <a:p>
            <a:pPr marL="0" indent="0" algn="ctr">
              <a:buNone/>
            </a:pPr>
            <a:r>
              <a:rPr lang="en-GB" sz="7200" b="1" dirty="0"/>
              <a:t>P </a:t>
            </a:r>
            <a:r>
              <a:rPr lang="en-GB" sz="7200" dirty="0"/>
              <a:t>=</a:t>
            </a:r>
            <a:r>
              <a:rPr lang="en-GB" sz="7200" i="1" dirty="0"/>
              <a:t> f </a:t>
            </a:r>
            <a:r>
              <a:rPr lang="en-GB" sz="7200" dirty="0"/>
              <a:t>(a, m, s)</a:t>
            </a:r>
            <a:endParaRPr lang="en-IE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BB39FC-3BBC-4AF9-B1DA-49DE14405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A2C50-CA03-4570-B52D-A665FE062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02891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8C913-5026-4B85-94BA-F55093824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The School Self-Evaluation Planning Cycle</a:t>
            </a:r>
            <a:endParaRPr lang="en-IE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9853993-9736-421A-A5CF-B059194613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0047" y="1066975"/>
            <a:ext cx="5169477" cy="513501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92C336-993D-4123-8702-CFF949767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95CA2-8699-4B55-B3E3-1511B952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83456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5B477-A5FC-45F3-8ECB-041F7956E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1" y="459396"/>
            <a:ext cx="1562099" cy="5434727"/>
          </a:xfrm>
        </p:spPr>
        <p:txBody>
          <a:bodyPr>
            <a:normAutofit/>
          </a:bodyPr>
          <a:lstStyle/>
          <a:p>
            <a:pPr algn="ctr"/>
            <a:r>
              <a:rPr lang="en-IE" dirty="0">
                <a:solidFill>
                  <a:schemeClr val="accent1"/>
                </a:solidFill>
              </a:rPr>
              <a:t>  </a:t>
            </a:r>
            <a:br>
              <a:rPr lang="en-IE" dirty="0">
                <a:solidFill>
                  <a:schemeClr val="accent1"/>
                </a:solidFill>
              </a:rPr>
            </a:br>
            <a:br>
              <a:rPr lang="en-IE" dirty="0">
                <a:solidFill>
                  <a:schemeClr val="accent1"/>
                </a:solidFill>
              </a:rPr>
            </a:br>
            <a:r>
              <a:rPr lang="en-IE" sz="2400" dirty="0">
                <a:solidFill>
                  <a:schemeClr val="accent1"/>
                </a:solidFill>
              </a:rPr>
              <a:t>Questions</a:t>
            </a:r>
            <a:br>
              <a:rPr lang="en-IE" sz="2400" dirty="0">
                <a:solidFill>
                  <a:schemeClr val="accent1"/>
                </a:solidFill>
              </a:rPr>
            </a:br>
            <a:r>
              <a:rPr lang="en-IE" sz="2400" dirty="0">
                <a:solidFill>
                  <a:schemeClr val="accent1"/>
                </a:solidFill>
              </a:rPr>
              <a:t> for the Board </a:t>
            </a:r>
            <a:br>
              <a:rPr lang="en-IE" dirty="0">
                <a:solidFill>
                  <a:schemeClr val="accent1"/>
                </a:solidFill>
              </a:rPr>
            </a:br>
            <a:br>
              <a:rPr lang="en-IE" dirty="0">
                <a:solidFill>
                  <a:schemeClr val="accent1"/>
                </a:solidFill>
              </a:rPr>
            </a:br>
            <a:r>
              <a:rPr lang="en-IE" dirty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2044B-4991-4479-8E9A-42A106E15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4550" y="136524"/>
            <a:ext cx="7029449" cy="6262079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IE" sz="1300" dirty="0"/>
              <a:t> </a:t>
            </a:r>
            <a:endParaRPr lang="en-IE" sz="1800" dirty="0"/>
          </a:p>
          <a:p>
            <a:pPr marL="354013" indent="-354013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IE" sz="2100" dirty="0"/>
              <a:t>Has the Board seen the School Improvement Plan (SIP) for  2021-2022?</a:t>
            </a:r>
          </a:p>
          <a:p>
            <a:pPr marL="354013" indent="-354013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IE" sz="2100" dirty="0"/>
              <a:t>What improvements in teaching and learning are being targeted in the plan?</a:t>
            </a:r>
          </a:p>
          <a:p>
            <a:pPr marL="354013" indent="-354013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IE" sz="2100" dirty="0"/>
              <a:t>How will the Board be informed of progress?</a:t>
            </a:r>
          </a:p>
          <a:p>
            <a:pPr marL="354013" indent="-354013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IE" sz="2100" dirty="0"/>
              <a:t>Who is leading this work? </a:t>
            </a:r>
          </a:p>
          <a:p>
            <a:pPr marL="354013" indent="-354013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IE" sz="2100" dirty="0"/>
              <a:t>What challenges is the school experiencing in advancing improvement, creativity and innovation? </a:t>
            </a:r>
          </a:p>
          <a:p>
            <a:pPr marL="354013" indent="-354013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IE" sz="2100" dirty="0"/>
              <a:t>How can the Board support the changes/emerging needs?</a:t>
            </a:r>
          </a:p>
          <a:p>
            <a:pPr marL="354013" indent="-354013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IE" sz="2000" dirty="0"/>
              <a:t>How have you been</a:t>
            </a:r>
            <a:r>
              <a:rPr lang="en-IE" sz="2000" b="1" dirty="0"/>
              <a:t> </a:t>
            </a:r>
            <a:r>
              <a:rPr lang="en-IE" sz="2000" dirty="0"/>
              <a:t>coping with the Covid-19 response?</a:t>
            </a:r>
            <a:endParaRPr lang="en-IE" b="1" dirty="0">
              <a:solidFill>
                <a:srgbClr val="0070C0"/>
              </a:solidFill>
            </a:endParaRPr>
          </a:p>
          <a:p>
            <a:pPr marL="354013" indent="-354013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IE" sz="2100" dirty="0"/>
              <a:t>BOM will meet with Inspectors during WSE-MLL Inspections to discuss these issues</a:t>
            </a:r>
          </a:p>
          <a:p>
            <a:pPr marL="354013" indent="-354013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endParaRPr lang="en-IE" sz="13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C1B42-26A8-44AA-8001-0994633B1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32023" y="6033479"/>
            <a:ext cx="3944989" cy="365125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35" y="780407"/>
            <a:ext cx="897309" cy="1281869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B5AAA-DEAA-4DDF-B54E-F414907B8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2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DDFF2-2943-4760-A2DA-EE7DB8241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2404610"/>
            <a:ext cx="7772400" cy="1178345"/>
          </a:xfrm>
        </p:spPr>
        <p:txBody>
          <a:bodyPr>
            <a:normAutofit/>
          </a:bodyPr>
          <a:lstStyle/>
          <a:p>
            <a:r>
              <a:rPr lang="en-IE" sz="6000" dirty="0"/>
              <a:t>Trustee/Patron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9ECFD7-1BA1-4CC6-9951-78B94F3FE1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5925562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00111-0368-412F-86FF-A31CD6C2E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212727"/>
            <a:ext cx="8353425" cy="981234"/>
          </a:xfrm>
        </p:spPr>
        <p:txBody>
          <a:bodyPr>
            <a:normAutofit/>
          </a:bodyPr>
          <a:lstStyle/>
          <a:p>
            <a:pPr algn="ctr"/>
            <a:r>
              <a:rPr lang="en-IE" dirty="0"/>
              <a:t>School Self-Evaluation 2016-2021</a:t>
            </a:r>
            <a:br>
              <a:rPr lang="en-IE" dirty="0"/>
            </a:br>
            <a:endParaRPr lang="en-US" dirty="0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527BC530-12F9-4146-ABE0-60ED762767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432017"/>
              </p:ext>
            </p:extLst>
          </p:nvPr>
        </p:nvGraphicFramePr>
        <p:xfrm>
          <a:off x="395287" y="1193961"/>
          <a:ext cx="8353425" cy="41667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6D4C8-D0A5-44D9-B742-994E97AAA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FE9ABF-BF36-42A5-972F-B79644828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BC32D4-84B8-4B1E-889A-9FE69D5A1238}"/>
              </a:ext>
            </a:extLst>
          </p:cNvPr>
          <p:cNvSpPr txBox="1"/>
          <p:nvPr/>
        </p:nvSpPr>
        <p:spPr>
          <a:xfrm>
            <a:off x="395287" y="5027513"/>
            <a:ext cx="8558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hlinkClick r:id="rId7"/>
              </a:rPr>
              <a:t>http://schoolself-evaluation.ie/post-primary/resources/reporting-sse/</a:t>
            </a:r>
            <a:r>
              <a:rPr lang="en-GB" sz="2400" dirty="0"/>
              <a:t> 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4282374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94530-5A06-4225-8764-8F07E7DC3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963877"/>
            <a:ext cx="2533650" cy="4930246"/>
          </a:xfrm>
        </p:spPr>
        <p:txBody>
          <a:bodyPr>
            <a:normAutofit/>
          </a:bodyPr>
          <a:lstStyle/>
          <a:p>
            <a:pPr algn="ctr"/>
            <a:r>
              <a:rPr lang="en-IE" dirty="0">
                <a:solidFill>
                  <a:schemeClr val="accent1"/>
                </a:solidFill>
              </a:rPr>
              <a:t>DES Inspections 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E42D364-6630-4890-90D4-83BE5C0B8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7051" y="459396"/>
            <a:ext cx="5772148" cy="5939208"/>
          </a:xfrm>
        </p:spPr>
        <p:txBody>
          <a:bodyPr anchor="ctr">
            <a:normAutofit lnSpcReduction="10000"/>
          </a:bodyPr>
          <a:lstStyle/>
          <a:p>
            <a:endParaRPr lang="en-IE" dirty="0"/>
          </a:p>
          <a:p>
            <a:r>
              <a:rPr lang="en-IE" sz="2800" dirty="0"/>
              <a:t>WSE-MLL Whole School Evaluation - Management, Leadership and Learning</a:t>
            </a:r>
          </a:p>
          <a:p>
            <a:r>
              <a:rPr lang="en-IE" sz="2800" dirty="0"/>
              <a:t>Subject Inspections</a:t>
            </a:r>
          </a:p>
          <a:p>
            <a:r>
              <a:rPr lang="en-IE" sz="2800" dirty="0"/>
              <a:t>Programme  Inspection  e.g. TY/DEIS</a:t>
            </a:r>
          </a:p>
          <a:p>
            <a:r>
              <a:rPr lang="en-IE" sz="2800" dirty="0"/>
              <a:t>Incidental Inspection</a:t>
            </a:r>
          </a:p>
          <a:p>
            <a:r>
              <a:rPr lang="en-IE" sz="2800" dirty="0"/>
              <a:t>Follow Through Inspection </a:t>
            </a:r>
          </a:p>
          <a:p>
            <a:r>
              <a:rPr lang="en-IE" sz="2800" dirty="0"/>
              <a:t>SEN Inspections </a:t>
            </a:r>
          </a:p>
          <a:p>
            <a:r>
              <a:rPr lang="en-IE" sz="2800" dirty="0"/>
              <a:t>Child Protection Safeguarding Inspection (CPSI)</a:t>
            </a:r>
          </a:p>
          <a:p>
            <a:r>
              <a:rPr lang="en-GB" sz="2800" dirty="0"/>
              <a:t>Supporting the Safe Provision of Schooling </a:t>
            </a:r>
            <a:r>
              <a:rPr lang="en-IE" sz="2800" dirty="0"/>
              <a:t>(SSPS)</a:t>
            </a:r>
          </a:p>
          <a:p>
            <a:endParaRPr lang="en-IE" dirty="0"/>
          </a:p>
          <a:p>
            <a:endParaRPr lang="en-IE" sz="21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89A651-D6B6-43EC-8CA4-33E34FDD5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32023" y="6033479"/>
            <a:ext cx="3944989" cy="365125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2D3524-7546-42FE-A68B-5ED04C503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19788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CD973B-44D6-4EEE-A8D1-AA1DA7F97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Segoe UI Semibold" panose="020B070204020402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58397-1672-4A23-B4AA-1110BD7B8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Segoe UI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ED8457-5454-4452-9351-12B954BAB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221" y="640080"/>
            <a:ext cx="1876929" cy="5578816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b="1" kern="1200" dirty="0">
                <a:latin typeface="+mj-lt"/>
                <a:ea typeface="+mj-ea"/>
                <a:cs typeface="+mj-cs"/>
              </a:rPr>
              <a:t>Relevant Material 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4" name="TextBox 3">
            <a:extLst>
              <a:ext uri="{FF2B5EF4-FFF2-40B4-BE49-F238E27FC236}">
                <a16:creationId xmlns:a16="http://schemas.microsoft.com/office/drawing/2014/main" id="{48EF67F0-754E-407B-9161-37D8E91AB159}"/>
              </a:ext>
            </a:extLst>
          </p:cNvPr>
          <p:cNvGraphicFramePr/>
          <p:nvPr/>
        </p:nvGraphicFramePr>
        <p:xfrm>
          <a:off x="2617519" y="268014"/>
          <a:ext cx="6060259" cy="6453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626788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360C9D6B-5644-4359-8ECF-326D2BE1F0DA}"/>
              </a:ext>
            </a:extLst>
          </p:cNvPr>
          <p:cNvGrpSpPr/>
          <p:nvPr/>
        </p:nvGrpSpPr>
        <p:grpSpPr>
          <a:xfrm>
            <a:off x="609228" y="918275"/>
            <a:ext cx="4107363" cy="3740762"/>
            <a:chOff x="1215321" y="1961068"/>
            <a:chExt cx="4107363" cy="3191957"/>
          </a:xfrm>
        </p:grpSpPr>
        <p:sp>
          <p:nvSpPr>
            <p:cNvPr id="13" name="Arrow: Circular 12">
              <a:extLst>
                <a:ext uri="{FF2B5EF4-FFF2-40B4-BE49-F238E27FC236}">
                  <a16:creationId xmlns:a16="http://schemas.microsoft.com/office/drawing/2014/main" id="{EFF2D767-BBB5-4007-AC56-764896471C0C}"/>
                </a:ext>
              </a:extLst>
            </p:cNvPr>
            <p:cNvSpPr/>
            <p:nvPr/>
          </p:nvSpPr>
          <p:spPr>
            <a:xfrm>
              <a:off x="2835536" y="2665877"/>
              <a:ext cx="2487148" cy="2487148"/>
            </a:xfrm>
            <a:prstGeom prst="circularArrow">
              <a:avLst>
                <a:gd name="adj1" fmla="val 4687"/>
                <a:gd name="adj2" fmla="val 299029"/>
                <a:gd name="adj3" fmla="val 2498140"/>
                <a:gd name="adj4" fmla="val 15900669"/>
                <a:gd name="adj5" fmla="val 5469"/>
              </a:avLst>
            </a:prstGeom>
            <a:solidFill>
              <a:srgbClr val="035266"/>
            </a:solidFill>
          </p:spPr>
          <p:style>
            <a:lnRef idx="0">
              <a:schemeClr val="accent2">
                <a:shade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2A67149B-6061-4A02-BF9A-9087BC7F2BE3}"/>
                </a:ext>
              </a:extLst>
            </p:cNvPr>
            <p:cNvGrpSpPr/>
            <p:nvPr/>
          </p:nvGrpSpPr>
          <p:grpSpPr>
            <a:xfrm>
              <a:off x="1215321" y="1961068"/>
              <a:ext cx="3849633" cy="3046745"/>
              <a:chOff x="1215321" y="1961068"/>
              <a:chExt cx="3849633" cy="3046745"/>
            </a:xfrm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40F1C678-4028-45BF-833C-2364DBA0EB44}"/>
                  </a:ext>
                </a:extLst>
              </p:cNvPr>
              <p:cNvSpPr/>
              <p:nvPr/>
            </p:nvSpPr>
            <p:spPr>
              <a:xfrm>
                <a:off x="3022389" y="3064729"/>
                <a:ext cx="2042565" cy="1943084"/>
              </a:xfrm>
              <a:custGeom>
                <a:avLst/>
                <a:gdLst>
                  <a:gd name="connsiteX0" fmla="*/ 1379209 w 1943084"/>
                  <a:gd name="connsiteY0" fmla="*/ 309802 h 1943084"/>
                  <a:gd name="connsiteX1" fmla="*/ 1530350 w 1943084"/>
                  <a:gd name="connsiteY1" fmla="*/ 182973 h 1943084"/>
                  <a:gd name="connsiteX2" fmla="*/ 1651095 w 1943084"/>
                  <a:gd name="connsiteY2" fmla="*/ 284290 h 1943084"/>
                  <a:gd name="connsiteX3" fmla="*/ 1552438 w 1943084"/>
                  <a:gd name="connsiteY3" fmla="*/ 455158 h 1943084"/>
                  <a:gd name="connsiteX4" fmla="*/ 1709192 w 1943084"/>
                  <a:gd name="connsiteY4" fmla="*/ 726663 h 1943084"/>
                  <a:gd name="connsiteX5" fmla="*/ 1906496 w 1943084"/>
                  <a:gd name="connsiteY5" fmla="*/ 726658 h 1943084"/>
                  <a:gd name="connsiteX6" fmla="*/ 1933867 w 1943084"/>
                  <a:gd name="connsiteY6" fmla="*/ 881884 h 1943084"/>
                  <a:gd name="connsiteX7" fmla="*/ 1748459 w 1943084"/>
                  <a:gd name="connsiteY7" fmla="*/ 949362 h 1943084"/>
                  <a:gd name="connsiteX8" fmla="*/ 1694019 w 1943084"/>
                  <a:gd name="connsiteY8" fmla="*/ 1258107 h 1943084"/>
                  <a:gd name="connsiteX9" fmla="*/ 1845167 w 1943084"/>
                  <a:gd name="connsiteY9" fmla="*/ 1384927 h 1943084"/>
                  <a:gd name="connsiteX10" fmla="*/ 1766357 w 1943084"/>
                  <a:gd name="connsiteY10" fmla="*/ 1521431 h 1943084"/>
                  <a:gd name="connsiteX11" fmla="*/ 1580952 w 1943084"/>
                  <a:gd name="connsiteY11" fmla="*/ 1453943 h 1943084"/>
                  <a:gd name="connsiteX12" fmla="*/ 1340791 w 1943084"/>
                  <a:gd name="connsiteY12" fmla="*/ 1655462 h 1943084"/>
                  <a:gd name="connsiteX13" fmla="*/ 1375058 w 1943084"/>
                  <a:gd name="connsiteY13" fmla="*/ 1849769 h 1943084"/>
                  <a:gd name="connsiteX14" fmla="*/ 1226944 w 1943084"/>
                  <a:gd name="connsiteY14" fmla="*/ 1903678 h 1943084"/>
                  <a:gd name="connsiteX15" fmla="*/ 1128296 w 1943084"/>
                  <a:gd name="connsiteY15" fmla="*/ 1732804 h 1943084"/>
                  <a:gd name="connsiteX16" fmla="*/ 814788 w 1943084"/>
                  <a:gd name="connsiteY16" fmla="*/ 1732804 h 1943084"/>
                  <a:gd name="connsiteX17" fmla="*/ 716140 w 1943084"/>
                  <a:gd name="connsiteY17" fmla="*/ 1903678 h 1943084"/>
                  <a:gd name="connsiteX18" fmla="*/ 568026 w 1943084"/>
                  <a:gd name="connsiteY18" fmla="*/ 1849769 h 1943084"/>
                  <a:gd name="connsiteX19" fmla="*/ 602292 w 1943084"/>
                  <a:gd name="connsiteY19" fmla="*/ 1655462 h 1943084"/>
                  <a:gd name="connsiteX20" fmla="*/ 362131 w 1943084"/>
                  <a:gd name="connsiteY20" fmla="*/ 1453943 h 1943084"/>
                  <a:gd name="connsiteX21" fmla="*/ 176727 w 1943084"/>
                  <a:gd name="connsiteY21" fmla="*/ 1521431 h 1943084"/>
                  <a:gd name="connsiteX22" fmla="*/ 97917 w 1943084"/>
                  <a:gd name="connsiteY22" fmla="*/ 1384927 h 1943084"/>
                  <a:gd name="connsiteX23" fmla="*/ 249065 w 1943084"/>
                  <a:gd name="connsiteY23" fmla="*/ 1258106 h 1943084"/>
                  <a:gd name="connsiteX24" fmla="*/ 194625 w 1943084"/>
                  <a:gd name="connsiteY24" fmla="*/ 949361 h 1943084"/>
                  <a:gd name="connsiteX25" fmla="*/ 9217 w 1943084"/>
                  <a:gd name="connsiteY25" fmla="*/ 881884 h 1943084"/>
                  <a:gd name="connsiteX26" fmla="*/ 36588 w 1943084"/>
                  <a:gd name="connsiteY26" fmla="*/ 726658 h 1943084"/>
                  <a:gd name="connsiteX27" fmla="*/ 233893 w 1943084"/>
                  <a:gd name="connsiteY27" fmla="*/ 726664 h 1943084"/>
                  <a:gd name="connsiteX28" fmla="*/ 390647 w 1943084"/>
                  <a:gd name="connsiteY28" fmla="*/ 455159 h 1943084"/>
                  <a:gd name="connsiteX29" fmla="*/ 291989 w 1943084"/>
                  <a:gd name="connsiteY29" fmla="*/ 284290 h 1943084"/>
                  <a:gd name="connsiteX30" fmla="*/ 412734 w 1943084"/>
                  <a:gd name="connsiteY30" fmla="*/ 182973 h 1943084"/>
                  <a:gd name="connsiteX31" fmla="*/ 563875 w 1943084"/>
                  <a:gd name="connsiteY31" fmla="*/ 309802 h 1943084"/>
                  <a:gd name="connsiteX32" fmla="*/ 858476 w 1943084"/>
                  <a:gd name="connsiteY32" fmla="*/ 202576 h 1943084"/>
                  <a:gd name="connsiteX33" fmla="*/ 892732 w 1943084"/>
                  <a:gd name="connsiteY33" fmla="*/ 8268 h 1943084"/>
                  <a:gd name="connsiteX34" fmla="*/ 1050352 w 1943084"/>
                  <a:gd name="connsiteY34" fmla="*/ 8268 h 1943084"/>
                  <a:gd name="connsiteX35" fmla="*/ 1084609 w 1943084"/>
                  <a:gd name="connsiteY35" fmla="*/ 202576 h 1943084"/>
                  <a:gd name="connsiteX36" fmla="*/ 1379210 w 1943084"/>
                  <a:gd name="connsiteY36" fmla="*/ 309802 h 1943084"/>
                  <a:gd name="connsiteX37" fmla="*/ 1379209 w 1943084"/>
                  <a:gd name="connsiteY37" fmla="*/ 309802 h 1943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1943084" h="1943084">
                    <a:moveTo>
                      <a:pt x="1379209" y="309802"/>
                    </a:moveTo>
                    <a:lnTo>
                      <a:pt x="1530350" y="182973"/>
                    </a:lnTo>
                    <a:lnTo>
                      <a:pt x="1651095" y="284290"/>
                    </a:lnTo>
                    <a:lnTo>
                      <a:pt x="1552438" y="455158"/>
                    </a:lnTo>
                    <a:cubicBezTo>
                      <a:pt x="1622589" y="534073"/>
                      <a:pt x="1675925" y="626454"/>
                      <a:pt x="1709192" y="726663"/>
                    </a:cubicBezTo>
                    <a:lnTo>
                      <a:pt x="1906496" y="726658"/>
                    </a:lnTo>
                    <a:lnTo>
                      <a:pt x="1933867" y="881884"/>
                    </a:lnTo>
                    <a:lnTo>
                      <a:pt x="1748459" y="949362"/>
                    </a:lnTo>
                    <a:cubicBezTo>
                      <a:pt x="1751472" y="1054906"/>
                      <a:pt x="1732949" y="1159958"/>
                      <a:pt x="1694019" y="1258107"/>
                    </a:cubicBezTo>
                    <a:lnTo>
                      <a:pt x="1845167" y="1384927"/>
                    </a:lnTo>
                    <a:lnTo>
                      <a:pt x="1766357" y="1521431"/>
                    </a:lnTo>
                    <a:lnTo>
                      <a:pt x="1580952" y="1453943"/>
                    </a:lnTo>
                    <a:cubicBezTo>
                      <a:pt x="1515418" y="1536732"/>
                      <a:pt x="1433702" y="1605299"/>
                      <a:pt x="1340791" y="1655462"/>
                    </a:cubicBezTo>
                    <a:lnTo>
                      <a:pt x="1375058" y="1849769"/>
                    </a:lnTo>
                    <a:lnTo>
                      <a:pt x="1226944" y="1903678"/>
                    </a:lnTo>
                    <a:lnTo>
                      <a:pt x="1128296" y="1732804"/>
                    </a:lnTo>
                    <a:cubicBezTo>
                      <a:pt x="1024878" y="1754099"/>
                      <a:pt x="918206" y="1754099"/>
                      <a:pt x="814788" y="1732804"/>
                    </a:cubicBezTo>
                    <a:lnTo>
                      <a:pt x="716140" y="1903678"/>
                    </a:lnTo>
                    <a:lnTo>
                      <a:pt x="568026" y="1849769"/>
                    </a:lnTo>
                    <a:lnTo>
                      <a:pt x="602292" y="1655462"/>
                    </a:lnTo>
                    <a:cubicBezTo>
                      <a:pt x="509381" y="1605299"/>
                      <a:pt x="427666" y="1536732"/>
                      <a:pt x="362131" y="1453943"/>
                    </a:cubicBezTo>
                    <a:lnTo>
                      <a:pt x="176727" y="1521431"/>
                    </a:lnTo>
                    <a:lnTo>
                      <a:pt x="97917" y="1384927"/>
                    </a:lnTo>
                    <a:lnTo>
                      <a:pt x="249065" y="1258106"/>
                    </a:lnTo>
                    <a:cubicBezTo>
                      <a:pt x="210135" y="1159957"/>
                      <a:pt x="191612" y="1054906"/>
                      <a:pt x="194625" y="949361"/>
                    </a:cubicBezTo>
                    <a:lnTo>
                      <a:pt x="9217" y="881884"/>
                    </a:lnTo>
                    <a:lnTo>
                      <a:pt x="36588" y="726658"/>
                    </a:lnTo>
                    <a:lnTo>
                      <a:pt x="233893" y="726664"/>
                    </a:lnTo>
                    <a:cubicBezTo>
                      <a:pt x="267160" y="626454"/>
                      <a:pt x="320496" y="534073"/>
                      <a:pt x="390647" y="455159"/>
                    </a:cubicBezTo>
                    <a:lnTo>
                      <a:pt x="291989" y="284290"/>
                    </a:lnTo>
                    <a:lnTo>
                      <a:pt x="412734" y="182973"/>
                    </a:lnTo>
                    <a:lnTo>
                      <a:pt x="563875" y="309802"/>
                    </a:lnTo>
                    <a:cubicBezTo>
                      <a:pt x="653772" y="254420"/>
                      <a:pt x="754012" y="217936"/>
                      <a:pt x="858476" y="202576"/>
                    </a:cubicBezTo>
                    <a:lnTo>
                      <a:pt x="892732" y="8268"/>
                    </a:lnTo>
                    <a:lnTo>
                      <a:pt x="1050352" y="8268"/>
                    </a:lnTo>
                    <a:lnTo>
                      <a:pt x="1084609" y="202576"/>
                    </a:lnTo>
                    <a:cubicBezTo>
                      <a:pt x="1189073" y="217936"/>
                      <a:pt x="1289312" y="254420"/>
                      <a:pt x="1379210" y="309802"/>
                    </a:cubicBezTo>
                    <a:lnTo>
                      <a:pt x="1379209" y="309802"/>
                    </a:lnTo>
                    <a:close/>
                  </a:path>
                </a:pathLst>
              </a:custGeom>
              <a:ln w="28575">
                <a:solidFill>
                  <a:schemeClr val="bg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16046" tIns="480558" rIns="416046" bIns="514541" numCol="1" spcCol="1270" anchor="ctr" anchorCtr="0">
                <a:noAutofit/>
              </a:bodyPr>
              <a:lstStyle/>
              <a:p>
                <a:pPr marL="0" marR="0" lvl="0" indent="0" algn="ctr" defTabSz="8890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IE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Self-Evaluation</a:t>
                </a: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896960CC-F326-4C4C-8CF7-744FF56C72FC}"/>
                  </a:ext>
                </a:extLst>
              </p:cNvPr>
              <p:cNvSpPr/>
              <p:nvPr/>
            </p:nvSpPr>
            <p:spPr>
              <a:xfrm>
                <a:off x="1465588" y="3236439"/>
                <a:ext cx="1413152" cy="1413152"/>
              </a:xfrm>
              <a:custGeom>
                <a:avLst/>
                <a:gdLst>
                  <a:gd name="connsiteX0" fmla="*/ 1057387 w 1413152"/>
                  <a:gd name="connsiteY0" fmla="*/ 357915 h 1413152"/>
                  <a:gd name="connsiteX1" fmla="*/ 1265874 w 1413152"/>
                  <a:gd name="connsiteY1" fmla="*/ 295081 h 1413152"/>
                  <a:gd name="connsiteX2" fmla="*/ 1342590 w 1413152"/>
                  <a:gd name="connsiteY2" fmla="*/ 427957 h 1413152"/>
                  <a:gd name="connsiteX3" fmla="*/ 1183930 w 1413152"/>
                  <a:gd name="connsiteY3" fmla="*/ 577095 h 1413152"/>
                  <a:gd name="connsiteX4" fmla="*/ 1183930 w 1413152"/>
                  <a:gd name="connsiteY4" fmla="*/ 836056 h 1413152"/>
                  <a:gd name="connsiteX5" fmla="*/ 1342590 w 1413152"/>
                  <a:gd name="connsiteY5" fmla="*/ 985195 h 1413152"/>
                  <a:gd name="connsiteX6" fmla="*/ 1265874 w 1413152"/>
                  <a:gd name="connsiteY6" fmla="*/ 1118071 h 1413152"/>
                  <a:gd name="connsiteX7" fmla="*/ 1057387 w 1413152"/>
                  <a:gd name="connsiteY7" fmla="*/ 1055237 h 1413152"/>
                  <a:gd name="connsiteX8" fmla="*/ 833120 w 1413152"/>
                  <a:gd name="connsiteY8" fmla="*/ 1184718 h 1413152"/>
                  <a:gd name="connsiteX9" fmla="*/ 783292 w 1413152"/>
                  <a:gd name="connsiteY9" fmla="*/ 1396690 h 1413152"/>
                  <a:gd name="connsiteX10" fmla="*/ 629860 w 1413152"/>
                  <a:gd name="connsiteY10" fmla="*/ 1396690 h 1413152"/>
                  <a:gd name="connsiteX11" fmla="*/ 580032 w 1413152"/>
                  <a:gd name="connsiteY11" fmla="*/ 1184717 h 1413152"/>
                  <a:gd name="connsiteX12" fmla="*/ 355765 w 1413152"/>
                  <a:gd name="connsiteY12" fmla="*/ 1055236 h 1413152"/>
                  <a:gd name="connsiteX13" fmla="*/ 147278 w 1413152"/>
                  <a:gd name="connsiteY13" fmla="*/ 1118071 h 1413152"/>
                  <a:gd name="connsiteX14" fmla="*/ 70562 w 1413152"/>
                  <a:gd name="connsiteY14" fmla="*/ 985195 h 1413152"/>
                  <a:gd name="connsiteX15" fmla="*/ 229222 w 1413152"/>
                  <a:gd name="connsiteY15" fmla="*/ 836057 h 1413152"/>
                  <a:gd name="connsiteX16" fmla="*/ 229222 w 1413152"/>
                  <a:gd name="connsiteY16" fmla="*/ 577096 h 1413152"/>
                  <a:gd name="connsiteX17" fmla="*/ 70562 w 1413152"/>
                  <a:gd name="connsiteY17" fmla="*/ 427957 h 1413152"/>
                  <a:gd name="connsiteX18" fmla="*/ 147278 w 1413152"/>
                  <a:gd name="connsiteY18" fmla="*/ 295081 h 1413152"/>
                  <a:gd name="connsiteX19" fmla="*/ 355765 w 1413152"/>
                  <a:gd name="connsiteY19" fmla="*/ 357915 h 1413152"/>
                  <a:gd name="connsiteX20" fmla="*/ 580032 w 1413152"/>
                  <a:gd name="connsiteY20" fmla="*/ 228434 h 1413152"/>
                  <a:gd name="connsiteX21" fmla="*/ 629860 w 1413152"/>
                  <a:gd name="connsiteY21" fmla="*/ 16462 h 1413152"/>
                  <a:gd name="connsiteX22" fmla="*/ 783292 w 1413152"/>
                  <a:gd name="connsiteY22" fmla="*/ 16462 h 1413152"/>
                  <a:gd name="connsiteX23" fmla="*/ 833120 w 1413152"/>
                  <a:gd name="connsiteY23" fmla="*/ 228435 h 1413152"/>
                  <a:gd name="connsiteX24" fmla="*/ 1057387 w 1413152"/>
                  <a:gd name="connsiteY24" fmla="*/ 357916 h 1413152"/>
                  <a:gd name="connsiteX25" fmla="*/ 1057387 w 1413152"/>
                  <a:gd name="connsiteY25" fmla="*/ 357915 h 14131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13152" h="1413152">
                    <a:moveTo>
                      <a:pt x="1057387" y="357915"/>
                    </a:moveTo>
                    <a:lnTo>
                      <a:pt x="1265874" y="295081"/>
                    </a:lnTo>
                    <a:lnTo>
                      <a:pt x="1342590" y="427957"/>
                    </a:lnTo>
                    <a:lnTo>
                      <a:pt x="1183930" y="577095"/>
                    </a:lnTo>
                    <a:cubicBezTo>
                      <a:pt x="1206929" y="661884"/>
                      <a:pt x="1206929" y="751268"/>
                      <a:pt x="1183930" y="836056"/>
                    </a:cubicBezTo>
                    <a:lnTo>
                      <a:pt x="1342590" y="985195"/>
                    </a:lnTo>
                    <a:lnTo>
                      <a:pt x="1265874" y="1118071"/>
                    </a:lnTo>
                    <a:lnTo>
                      <a:pt x="1057387" y="1055237"/>
                    </a:lnTo>
                    <a:cubicBezTo>
                      <a:pt x="995457" y="1117549"/>
                      <a:pt x="918048" y="1162241"/>
                      <a:pt x="833120" y="1184718"/>
                    </a:cubicBezTo>
                    <a:lnTo>
                      <a:pt x="783292" y="1396690"/>
                    </a:lnTo>
                    <a:lnTo>
                      <a:pt x="629860" y="1396690"/>
                    </a:lnTo>
                    <a:lnTo>
                      <a:pt x="580032" y="1184717"/>
                    </a:lnTo>
                    <a:cubicBezTo>
                      <a:pt x="495104" y="1162240"/>
                      <a:pt x="417695" y="1117548"/>
                      <a:pt x="355765" y="1055236"/>
                    </a:cubicBezTo>
                    <a:lnTo>
                      <a:pt x="147278" y="1118071"/>
                    </a:lnTo>
                    <a:lnTo>
                      <a:pt x="70562" y="985195"/>
                    </a:lnTo>
                    <a:lnTo>
                      <a:pt x="229222" y="836057"/>
                    </a:lnTo>
                    <a:cubicBezTo>
                      <a:pt x="206223" y="751268"/>
                      <a:pt x="206223" y="661884"/>
                      <a:pt x="229222" y="577096"/>
                    </a:cubicBezTo>
                    <a:lnTo>
                      <a:pt x="70562" y="427957"/>
                    </a:lnTo>
                    <a:lnTo>
                      <a:pt x="147278" y="295081"/>
                    </a:lnTo>
                    <a:lnTo>
                      <a:pt x="355765" y="357915"/>
                    </a:lnTo>
                    <a:cubicBezTo>
                      <a:pt x="417695" y="295603"/>
                      <a:pt x="495104" y="250911"/>
                      <a:pt x="580032" y="228434"/>
                    </a:cubicBezTo>
                    <a:lnTo>
                      <a:pt x="629860" y="16462"/>
                    </a:lnTo>
                    <a:lnTo>
                      <a:pt x="783292" y="16462"/>
                    </a:lnTo>
                    <a:lnTo>
                      <a:pt x="833120" y="228435"/>
                    </a:lnTo>
                    <a:cubicBezTo>
                      <a:pt x="918048" y="250912"/>
                      <a:pt x="995457" y="295604"/>
                      <a:pt x="1057387" y="357916"/>
                    </a:cubicBezTo>
                    <a:lnTo>
                      <a:pt x="1057387" y="357915"/>
                    </a:lnTo>
                    <a:close/>
                  </a:path>
                </a:pathLst>
              </a:custGeom>
              <a:solidFill>
                <a:srgbClr val="035266"/>
              </a:solidFill>
              <a:ln w="28575">
                <a:solidFill>
                  <a:schemeClr val="bg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2">
                  <a:shade val="80000"/>
                  <a:hueOff val="-240708"/>
                  <a:satOff val="5083"/>
                  <a:lumOff val="13541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381165" tIns="383315" rIns="381165" bIns="383315" numCol="1" spcCol="1270" anchor="ctr" anchorCtr="0">
                <a:noAutofit/>
              </a:bodyPr>
              <a:lstStyle/>
              <a:p>
                <a:pPr marL="0" marR="0" lvl="0" indent="0" algn="ctr" defTabSz="8890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IE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Well being</a:t>
                </a: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BE4B0E02-700B-4BBA-8488-0E67239E03CC}"/>
                  </a:ext>
                </a:extLst>
              </p:cNvPr>
              <p:cNvSpPr/>
              <p:nvPr/>
            </p:nvSpPr>
            <p:spPr>
              <a:xfrm>
                <a:off x="2137529" y="2105917"/>
                <a:ext cx="1695782" cy="1695782"/>
              </a:xfrm>
              <a:custGeom>
                <a:avLst/>
                <a:gdLst>
                  <a:gd name="connsiteX0" fmla="*/ 1036023 w 1384600"/>
                  <a:gd name="connsiteY0" fmla="*/ 350684 h 1384600"/>
                  <a:gd name="connsiteX1" fmla="*/ 1240298 w 1384600"/>
                  <a:gd name="connsiteY1" fmla="*/ 289119 h 1384600"/>
                  <a:gd name="connsiteX2" fmla="*/ 1315464 w 1384600"/>
                  <a:gd name="connsiteY2" fmla="*/ 419310 h 1384600"/>
                  <a:gd name="connsiteX3" fmla="*/ 1160010 w 1384600"/>
                  <a:gd name="connsiteY3" fmla="*/ 565435 h 1384600"/>
                  <a:gd name="connsiteX4" fmla="*/ 1160010 w 1384600"/>
                  <a:gd name="connsiteY4" fmla="*/ 819164 h 1384600"/>
                  <a:gd name="connsiteX5" fmla="*/ 1315464 w 1384600"/>
                  <a:gd name="connsiteY5" fmla="*/ 965290 h 1384600"/>
                  <a:gd name="connsiteX6" fmla="*/ 1240298 w 1384600"/>
                  <a:gd name="connsiteY6" fmla="*/ 1095481 h 1384600"/>
                  <a:gd name="connsiteX7" fmla="*/ 1036023 w 1384600"/>
                  <a:gd name="connsiteY7" fmla="*/ 1033916 h 1384600"/>
                  <a:gd name="connsiteX8" fmla="*/ 816287 w 1384600"/>
                  <a:gd name="connsiteY8" fmla="*/ 1160781 h 1384600"/>
                  <a:gd name="connsiteX9" fmla="*/ 767466 w 1384600"/>
                  <a:gd name="connsiteY9" fmla="*/ 1368471 h 1384600"/>
                  <a:gd name="connsiteX10" fmla="*/ 617134 w 1384600"/>
                  <a:gd name="connsiteY10" fmla="*/ 1368471 h 1384600"/>
                  <a:gd name="connsiteX11" fmla="*/ 568313 w 1384600"/>
                  <a:gd name="connsiteY11" fmla="*/ 1160781 h 1384600"/>
                  <a:gd name="connsiteX12" fmla="*/ 348577 w 1384600"/>
                  <a:gd name="connsiteY12" fmla="*/ 1033916 h 1384600"/>
                  <a:gd name="connsiteX13" fmla="*/ 144302 w 1384600"/>
                  <a:gd name="connsiteY13" fmla="*/ 1095481 h 1384600"/>
                  <a:gd name="connsiteX14" fmla="*/ 69136 w 1384600"/>
                  <a:gd name="connsiteY14" fmla="*/ 965290 h 1384600"/>
                  <a:gd name="connsiteX15" fmla="*/ 224590 w 1384600"/>
                  <a:gd name="connsiteY15" fmla="*/ 819165 h 1384600"/>
                  <a:gd name="connsiteX16" fmla="*/ 224590 w 1384600"/>
                  <a:gd name="connsiteY16" fmla="*/ 565436 h 1384600"/>
                  <a:gd name="connsiteX17" fmla="*/ 69136 w 1384600"/>
                  <a:gd name="connsiteY17" fmla="*/ 419310 h 1384600"/>
                  <a:gd name="connsiteX18" fmla="*/ 144302 w 1384600"/>
                  <a:gd name="connsiteY18" fmla="*/ 289119 h 1384600"/>
                  <a:gd name="connsiteX19" fmla="*/ 348577 w 1384600"/>
                  <a:gd name="connsiteY19" fmla="*/ 350684 h 1384600"/>
                  <a:gd name="connsiteX20" fmla="*/ 568313 w 1384600"/>
                  <a:gd name="connsiteY20" fmla="*/ 223819 h 1384600"/>
                  <a:gd name="connsiteX21" fmla="*/ 617134 w 1384600"/>
                  <a:gd name="connsiteY21" fmla="*/ 16129 h 1384600"/>
                  <a:gd name="connsiteX22" fmla="*/ 767466 w 1384600"/>
                  <a:gd name="connsiteY22" fmla="*/ 16129 h 1384600"/>
                  <a:gd name="connsiteX23" fmla="*/ 816287 w 1384600"/>
                  <a:gd name="connsiteY23" fmla="*/ 223819 h 1384600"/>
                  <a:gd name="connsiteX24" fmla="*/ 1036023 w 1384600"/>
                  <a:gd name="connsiteY24" fmla="*/ 350684 h 138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384600" h="1384600">
                    <a:moveTo>
                      <a:pt x="891194" y="350239"/>
                    </a:moveTo>
                    <a:lnTo>
                      <a:pt x="1039290" y="258516"/>
                    </a:lnTo>
                    <a:lnTo>
                      <a:pt x="1126084" y="345310"/>
                    </a:lnTo>
                    <a:lnTo>
                      <a:pt x="1034361" y="493406"/>
                    </a:lnTo>
                    <a:cubicBezTo>
                      <a:pt x="1069689" y="554164"/>
                      <a:pt x="1088197" y="623235"/>
                      <a:pt x="1087981" y="693516"/>
                    </a:cubicBezTo>
                    <a:lnTo>
                      <a:pt x="1241463" y="775910"/>
                    </a:lnTo>
                    <a:lnTo>
                      <a:pt x="1209694" y="894473"/>
                    </a:lnTo>
                    <a:lnTo>
                      <a:pt x="1035578" y="889087"/>
                    </a:lnTo>
                    <a:cubicBezTo>
                      <a:pt x="1000624" y="950061"/>
                      <a:pt x="950060" y="1000624"/>
                      <a:pt x="889087" y="1035578"/>
                    </a:cubicBezTo>
                    <a:lnTo>
                      <a:pt x="894473" y="1209695"/>
                    </a:lnTo>
                    <a:lnTo>
                      <a:pt x="775910" y="1241464"/>
                    </a:lnTo>
                    <a:lnTo>
                      <a:pt x="693516" y="1087981"/>
                    </a:lnTo>
                    <a:cubicBezTo>
                      <a:pt x="623235" y="1088197"/>
                      <a:pt x="554163" y="1069689"/>
                      <a:pt x="493406" y="1034361"/>
                    </a:cubicBezTo>
                    <a:lnTo>
                      <a:pt x="345310" y="1126084"/>
                    </a:lnTo>
                    <a:lnTo>
                      <a:pt x="258516" y="1039290"/>
                    </a:lnTo>
                    <a:lnTo>
                      <a:pt x="350239" y="891194"/>
                    </a:lnTo>
                    <a:cubicBezTo>
                      <a:pt x="314911" y="830436"/>
                      <a:pt x="296403" y="761365"/>
                      <a:pt x="296619" y="691084"/>
                    </a:cubicBezTo>
                    <a:lnTo>
                      <a:pt x="143137" y="608690"/>
                    </a:lnTo>
                    <a:lnTo>
                      <a:pt x="174906" y="490127"/>
                    </a:lnTo>
                    <a:lnTo>
                      <a:pt x="349022" y="495513"/>
                    </a:lnTo>
                    <a:cubicBezTo>
                      <a:pt x="383976" y="434539"/>
                      <a:pt x="434540" y="383976"/>
                      <a:pt x="495513" y="349022"/>
                    </a:cubicBezTo>
                    <a:lnTo>
                      <a:pt x="490127" y="174905"/>
                    </a:lnTo>
                    <a:lnTo>
                      <a:pt x="608690" y="143136"/>
                    </a:lnTo>
                    <a:lnTo>
                      <a:pt x="691084" y="296619"/>
                    </a:lnTo>
                    <a:cubicBezTo>
                      <a:pt x="761365" y="296403"/>
                      <a:pt x="830437" y="314911"/>
                      <a:pt x="891194" y="350239"/>
                    </a:cubicBezTo>
                    <a:close/>
                  </a:path>
                </a:pathLst>
              </a:custGeom>
              <a:solidFill>
                <a:srgbClr val="C00000"/>
              </a:solidFill>
              <a:ln w="28575">
                <a:solidFill>
                  <a:schemeClr val="bg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2">
                  <a:shade val="80000"/>
                  <a:hueOff val="-481415"/>
                  <a:satOff val="10166"/>
                  <a:lumOff val="27081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84674" tIns="484675" rIns="484675" bIns="484674" numCol="1" spcCol="1270" anchor="ctr" anchorCtr="0">
                <a:noAutofit/>
              </a:bodyPr>
              <a:lstStyle/>
              <a:p>
                <a:pPr marL="0" marR="0" lvl="0" indent="0" algn="ctr" defTabSz="8890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IE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Junior Cycle</a:t>
                </a:r>
              </a:p>
            </p:txBody>
          </p:sp>
          <p:sp>
            <p:nvSpPr>
              <p:cNvPr id="14" name="Shape 13">
                <a:extLst>
                  <a:ext uri="{FF2B5EF4-FFF2-40B4-BE49-F238E27FC236}">
                    <a16:creationId xmlns:a16="http://schemas.microsoft.com/office/drawing/2014/main" id="{5D1908E0-BAF4-4B1B-B1A3-7299AD430238}"/>
                  </a:ext>
                </a:extLst>
              </p:cNvPr>
              <p:cNvSpPr/>
              <p:nvPr/>
            </p:nvSpPr>
            <p:spPr>
              <a:xfrm>
                <a:off x="1215321" y="2926601"/>
                <a:ext cx="1807068" cy="1807068"/>
              </a:xfrm>
              <a:prstGeom prst="leftCircularArrow">
                <a:avLst>
                  <a:gd name="adj1" fmla="val 6452"/>
                  <a:gd name="adj2" fmla="val 429999"/>
                  <a:gd name="adj3" fmla="val 10489124"/>
                  <a:gd name="adj4" fmla="val 14837806"/>
                  <a:gd name="adj5" fmla="val 7527"/>
                </a:avLst>
              </a:prstGeom>
              <a:solidFill>
                <a:srgbClr val="035266"/>
              </a:solidFill>
            </p:spPr>
            <p:style>
              <a:lnRef idx="0">
                <a:schemeClr val="accent2">
                  <a:shade val="90000"/>
                  <a:hueOff val="-240726"/>
                  <a:satOff val="1208"/>
                  <a:lumOff val="12130"/>
                  <a:alphaOff val="0"/>
                </a:schemeClr>
              </a:lnRef>
              <a:fillRef idx="1">
                <a:schemeClr val="accent2">
                  <a:shade val="90000"/>
                  <a:hueOff val="-240726"/>
                  <a:satOff val="1208"/>
                  <a:lumOff val="12130"/>
                  <a:alphaOff val="0"/>
                </a:schemeClr>
              </a:fillRef>
              <a:effectRef idx="0">
                <a:schemeClr val="accent2">
                  <a:shade val="90000"/>
                  <a:hueOff val="-240726"/>
                  <a:satOff val="1208"/>
                  <a:lumOff val="1213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Arrow: Circular 14">
                <a:extLst>
                  <a:ext uri="{FF2B5EF4-FFF2-40B4-BE49-F238E27FC236}">
                    <a16:creationId xmlns:a16="http://schemas.microsoft.com/office/drawing/2014/main" id="{3C5D1E70-D650-4ACA-B889-B9DFF40A7AE3}"/>
                  </a:ext>
                </a:extLst>
              </p:cNvPr>
              <p:cNvSpPr/>
              <p:nvPr/>
            </p:nvSpPr>
            <p:spPr>
              <a:xfrm>
                <a:off x="1936825" y="1961068"/>
                <a:ext cx="1948383" cy="1948383"/>
              </a:xfrm>
              <a:prstGeom prst="circularArrow">
                <a:avLst>
                  <a:gd name="adj1" fmla="val 5984"/>
                  <a:gd name="adj2" fmla="val 394124"/>
                  <a:gd name="adj3" fmla="val 13313824"/>
                  <a:gd name="adj4" fmla="val 10508221"/>
                  <a:gd name="adj5" fmla="val 6981"/>
                </a:avLst>
              </a:prstGeom>
              <a:solidFill>
                <a:srgbClr val="035266"/>
              </a:solidFill>
            </p:spPr>
            <p:style>
              <a:lnRef idx="0">
                <a:schemeClr val="accent2">
                  <a:shade val="90000"/>
                  <a:hueOff val="-481452"/>
                  <a:satOff val="2416"/>
                  <a:lumOff val="24259"/>
                  <a:alphaOff val="0"/>
                </a:schemeClr>
              </a:lnRef>
              <a:fillRef idx="1">
                <a:schemeClr val="accent2">
                  <a:shade val="90000"/>
                  <a:hueOff val="-481452"/>
                  <a:satOff val="2416"/>
                  <a:lumOff val="24259"/>
                  <a:alphaOff val="0"/>
                </a:schemeClr>
              </a:fillRef>
              <a:effectRef idx="0">
                <a:schemeClr val="accent2">
                  <a:shade val="90000"/>
                  <a:hueOff val="-481452"/>
                  <a:satOff val="2416"/>
                  <a:lumOff val="24259"/>
                  <a:alphaOff val="0"/>
                </a:schemeClr>
              </a:effectRef>
              <a:fontRef idx="minor">
                <a:schemeClr val="lt1"/>
              </a:fontRef>
            </p:style>
          </p:sp>
        </p:grp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E7F0699A-3BFD-4966-AD93-EBBECA651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561" y="324740"/>
            <a:ext cx="8142989" cy="675117"/>
          </a:xfrm>
        </p:spPr>
        <p:txBody>
          <a:bodyPr>
            <a:noAutofit/>
          </a:bodyPr>
          <a:lstStyle/>
          <a:p>
            <a:pPr algn="ctr">
              <a:lnSpc>
                <a:spcPts val="3000"/>
              </a:lnSpc>
            </a:pPr>
            <a:br>
              <a:rPr lang="en-GB" sz="2800" b="1" dirty="0">
                <a:solidFill>
                  <a:srgbClr val="AE033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2800" b="1" dirty="0">
                <a:solidFill>
                  <a:srgbClr val="F566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             </a:t>
            </a:r>
            <a:r>
              <a:rPr lang="en-GB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Leadership and Management</a:t>
            </a:r>
            <a:endParaRPr lang="en-GB" sz="2800" b="1" i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9C16E4CA-EF64-4D0B-810D-B66CE0228BC2}"/>
              </a:ext>
            </a:extLst>
          </p:cNvPr>
          <p:cNvSpPr txBox="1">
            <a:spLocks/>
          </p:cNvSpPr>
          <p:nvPr/>
        </p:nvSpPr>
        <p:spPr>
          <a:xfrm>
            <a:off x="4939469" y="2049817"/>
            <a:ext cx="3998504" cy="3041786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C0000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Improving Teaching and </a:t>
            </a:r>
            <a:b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</a:b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Learning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7C027B-DB60-4F02-86EC-1E4C9BDC4600}"/>
              </a:ext>
            </a:extLst>
          </p:cNvPr>
          <p:cNvSpPr/>
          <p:nvPr/>
        </p:nvSpPr>
        <p:spPr>
          <a:xfrm>
            <a:off x="454253" y="5246694"/>
            <a:ext cx="8353425" cy="627717"/>
          </a:xfrm>
          <a:prstGeom prst="rect">
            <a:avLst/>
          </a:prstGeom>
          <a:solidFill>
            <a:srgbClr val="035266"/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9495" y="5296341"/>
            <a:ext cx="7429822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Education is about transformation, a process enabling our students to become fully alive human beings.</a:t>
            </a:r>
          </a:p>
          <a:p>
            <a:pPr marL="0" marR="0" lvl="0" indent="0" algn="ctr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251CB5C-70C3-4E22-A9A7-8E2615165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373BD5-5B52-46DD-A5AE-D9D1ED0E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46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4541BBC-9DF9-40AE-B2FD-64DCF20BEB0F}"/>
              </a:ext>
            </a:extLst>
          </p:cNvPr>
          <p:cNvSpPr/>
          <p:nvPr/>
        </p:nvSpPr>
        <p:spPr>
          <a:xfrm>
            <a:off x="395288" y="1623013"/>
            <a:ext cx="8353425" cy="407987"/>
          </a:xfrm>
          <a:prstGeom prst="rect">
            <a:avLst/>
          </a:prstGeom>
          <a:solidFill>
            <a:srgbClr val="0352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Two Main Dimensions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F16B5B5-967C-44D0-8697-E1D60830FEE7}"/>
              </a:ext>
            </a:extLst>
          </p:cNvPr>
          <p:cNvSpPr/>
          <p:nvPr/>
        </p:nvSpPr>
        <p:spPr>
          <a:xfrm>
            <a:off x="395287" y="3281532"/>
            <a:ext cx="8353425" cy="420154"/>
          </a:xfrm>
          <a:prstGeom prst="rect">
            <a:avLst/>
          </a:prstGeom>
          <a:solidFill>
            <a:srgbClr val="0352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Four Domains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0DB13A-600C-45C6-832E-1686ABF88C89}"/>
              </a:ext>
            </a:extLst>
          </p:cNvPr>
          <p:cNvSpPr txBox="1"/>
          <p:nvPr/>
        </p:nvSpPr>
        <p:spPr>
          <a:xfrm>
            <a:off x="291110" y="2101914"/>
            <a:ext cx="4428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IE" sz="21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Teaching and Learning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60DDF9-EA82-4DA9-A8C5-36CF513E8DDB}"/>
              </a:ext>
            </a:extLst>
          </p:cNvPr>
          <p:cNvSpPr txBox="1"/>
          <p:nvPr/>
        </p:nvSpPr>
        <p:spPr>
          <a:xfrm>
            <a:off x="4525858" y="2101914"/>
            <a:ext cx="4428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1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2. Leadership and Management</a:t>
            </a:r>
            <a:endParaRPr kumimoji="0" lang="ga-IE" sz="21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BF8D98-8C3A-4AEC-AA84-1F3636827646}"/>
              </a:ext>
            </a:extLst>
          </p:cNvPr>
          <p:cNvSpPr txBox="1"/>
          <p:nvPr/>
        </p:nvSpPr>
        <p:spPr>
          <a:xfrm>
            <a:off x="442912" y="3707401"/>
            <a:ext cx="431962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marR="0" lvl="0" indent="-3540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Learner outcomes</a:t>
            </a:r>
          </a:p>
          <a:p>
            <a:pPr marL="354013" marR="0" lvl="0" indent="-3540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Learner experiences</a:t>
            </a:r>
          </a:p>
          <a:p>
            <a:pPr marL="354013" marR="0" lvl="0" indent="-3540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Teacher’s individual practice</a:t>
            </a:r>
          </a:p>
          <a:p>
            <a:pPr marL="354013" marR="0" lvl="0" indent="-3540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Teachers’ collaborative practice</a:t>
            </a:r>
            <a:endParaRPr kumimoji="0" lang="ga-IE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E9B4E-99DA-4B2F-8133-B233EF984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855EE59-8BF4-4466-9B59-C968A4DAD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59821"/>
            <a:ext cx="8353425" cy="1427147"/>
          </a:xfrm>
        </p:spPr>
        <p:txBody>
          <a:bodyPr>
            <a:noAutofit/>
          </a:bodyPr>
          <a:lstStyle/>
          <a:p>
            <a:pPr algn="ctr">
              <a:lnSpc>
                <a:spcPts val="3200"/>
              </a:lnSpc>
            </a:pPr>
            <a:r>
              <a:rPr lang="en-IE" sz="3200" dirty="0"/>
              <a:t>Looking at our School: A Quality Framework for Post-Primary School</a:t>
            </a:r>
            <a:br>
              <a:rPr lang="en-IE" sz="3200" dirty="0"/>
            </a:br>
            <a:r>
              <a:rPr lang="en-IE" dirty="0"/>
              <a:t>LAOS </a:t>
            </a:r>
            <a:endParaRPr lang="en-US" sz="3200" dirty="0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67614C45-712C-4C52-B421-BBC6708C3DFE}"/>
              </a:ext>
            </a:extLst>
          </p:cNvPr>
          <p:cNvSpPr/>
          <p:nvPr/>
        </p:nvSpPr>
        <p:spPr>
          <a:xfrm>
            <a:off x="1622331" y="2517412"/>
            <a:ext cx="642366" cy="703159"/>
          </a:xfrm>
          <a:prstGeom prst="downArrow">
            <a:avLst/>
          </a:prstGeom>
          <a:solidFill>
            <a:srgbClr val="AE0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srgbClr val="B1003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B2A9F10-E2FB-4D17-A1FA-5A6D0D875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1718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4541BBC-9DF9-40AE-B2FD-64DCF20BEB0F}"/>
              </a:ext>
            </a:extLst>
          </p:cNvPr>
          <p:cNvSpPr/>
          <p:nvPr/>
        </p:nvSpPr>
        <p:spPr>
          <a:xfrm>
            <a:off x="395288" y="1623013"/>
            <a:ext cx="8353425" cy="407987"/>
          </a:xfrm>
          <a:prstGeom prst="rect">
            <a:avLst/>
          </a:prstGeom>
          <a:solidFill>
            <a:srgbClr val="0352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Two Main Dimensions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F16B5B5-967C-44D0-8697-E1D60830FEE7}"/>
              </a:ext>
            </a:extLst>
          </p:cNvPr>
          <p:cNvSpPr/>
          <p:nvPr/>
        </p:nvSpPr>
        <p:spPr>
          <a:xfrm>
            <a:off x="395287" y="3281532"/>
            <a:ext cx="8353425" cy="420154"/>
          </a:xfrm>
          <a:prstGeom prst="rect">
            <a:avLst/>
          </a:prstGeom>
          <a:solidFill>
            <a:srgbClr val="0352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Four Domains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0DB13A-600C-45C6-832E-1686ABF88C89}"/>
              </a:ext>
            </a:extLst>
          </p:cNvPr>
          <p:cNvSpPr txBox="1"/>
          <p:nvPr/>
        </p:nvSpPr>
        <p:spPr>
          <a:xfrm>
            <a:off x="291110" y="2101914"/>
            <a:ext cx="4428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IE" sz="21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Teaching and Learning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60DDF9-EA82-4DA9-A8C5-36CF513E8DDB}"/>
              </a:ext>
            </a:extLst>
          </p:cNvPr>
          <p:cNvSpPr txBox="1"/>
          <p:nvPr/>
        </p:nvSpPr>
        <p:spPr>
          <a:xfrm>
            <a:off x="4525858" y="2101914"/>
            <a:ext cx="4428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1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2. Leadership and Management</a:t>
            </a:r>
            <a:endParaRPr kumimoji="0" lang="ga-IE" sz="21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63F26920-AEE8-47A1-BDAC-8989E67C2AB6}"/>
              </a:ext>
            </a:extLst>
          </p:cNvPr>
          <p:cNvSpPr/>
          <p:nvPr/>
        </p:nvSpPr>
        <p:spPr>
          <a:xfrm>
            <a:off x="6229500" y="2517412"/>
            <a:ext cx="642366" cy="703159"/>
          </a:xfrm>
          <a:prstGeom prst="downArrow">
            <a:avLst/>
          </a:prstGeom>
          <a:solidFill>
            <a:srgbClr val="AE0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srgbClr val="B1003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E9B4E-99DA-4B2F-8133-B233EF984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855EE59-8BF4-4466-9B59-C968A4DAD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435120"/>
            <a:ext cx="8353425" cy="636360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</a:pPr>
            <a:r>
              <a:rPr lang="en-IE" sz="3200" dirty="0"/>
              <a:t>Looking at our School: A Quality Framework for Post-Primary School</a:t>
            </a:r>
            <a:endParaRPr lang="en-US" sz="3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BA6929-12C0-448B-9D39-DF834A2235DD}"/>
              </a:ext>
            </a:extLst>
          </p:cNvPr>
          <p:cNvSpPr txBox="1"/>
          <p:nvPr/>
        </p:nvSpPr>
        <p:spPr>
          <a:xfrm>
            <a:off x="4673227" y="3922399"/>
            <a:ext cx="42814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C0C0C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Leading learning and teaching</a:t>
            </a:r>
            <a:b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C0C0C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endParaRPr kumimoji="0" lang="en-I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C0C0C0"/>
              </a:highligh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C0C0C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Managing the organisation</a:t>
            </a:r>
            <a:b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C0C0C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endParaRPr kumimoji="0" lang="en-I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C0C0C0"/>
              </a:highligh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C0C0C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Leading school development</a:t>
            </a:r>
            <a:b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C0C0C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endParaRPr kumimoji="0" lang="en-I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C0C0C0"/>
              </a:highligh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C0C0C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Developing leadership capacity</a:t>
            </a:r>
            <a:endParaRPr kumimoji="0" lang="ga-I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C0C0C0"/>
              </a:highligh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5E8988-028A-476A-A97E-787B59190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4353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E97B-3D5E-48DC-B2C5-2EBCA390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212726"/>
            <a:ext cx="8353425" cy="1063623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en-US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Leadership and Management - Circular 0003/2018 </a:t>
            </a:r>
            <a:br>
              <a:rPr lang="en-US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1424E-E2EA-4159-8E51-2FB770EA5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695450"/>
            <a:ext cx="8353425" cy="443320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/>
              <a:t>Paragraph 3.1 :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In order to carry out this duty effectively, appropriate and regular oversight by the Board of Management of the teaching and learning in the school should take place. 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Furthermore, the BOM can and should play a key role in improving standards in the school.  In this regard, and from a leadership perspective, Boards of Management have significant responsibilities in setting the direction of the school.</a:t>
            </a: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32D20F-8F44-4CBA-87E8-810711DAD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03265-6421-438D-AC92-7ADE26A24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85477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C95B3-3178-4DB1-8A27-9F55ECCC1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212726"/>
            <a:ext cx="8353425" cy="1509195"/>
          </a:xfrm>
        </p:spPr>
        <p:txBody>
          <a:bodyPr>
            <a:noAutofit/>
          </a:bodyPr>
          <a:lstStyle/>
          <a:p>
            <a:r>
              <a:rPr lang="en-IE" sz="4400" dirty="0"/>
              <a:t>  The Core WSE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DBC92-142D-4843-9647-DE0030CEB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E" dirty="0"/>
          </a:p>
          <a:p>
            <a:pPr marL="0" indent="0" algn="ctr">
              <a:buNone/>
            </a:pPr>
            <a:endParaRPr lang="en-IE" sz="6000" b="1" dirty="0"/>
          </a:p>
          <a:p>
            <a:pPr marL="0" indent="0" algn="ctr">
              <a:buNone/>
            </a:pPr>
            <a:r>
              <a:rPr lang="en-IE" sz="6000" b="1" dirty="0"/>
              <a:t>How do you know? </a:t>
            </a: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340E5F-5BAE-476D-BADA-EC5FAFA0C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D265D-54B4-4375-A730-7613D6AE0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0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C95B3-3178-4DB1-8A27-9F55ECCC1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212726"/>
            <a:ext cx="8353425" cy="1509195"/>
          </a:xfrm>
        </p:spPr>
        <p:txBody>
          <a:bodyPr>
            <a:noAutofit/>
          </a:bodyPr>
          <a:lstStyle/>
          <a:p>
            <a:r>
              <a:rPr lang="en-IE" sz="4400" dirty="0"/>
              <a:t>  The Core WSE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DBC92-142D-4843-9647-DE0030CEB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284051"/>
            <a:ext cx="8353425" cy="50723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IE" sz="6000" b="1" dirty="0"/>
              <a:t>How do we know? </a:t>
            </a:r>
          </a:p>
          <a:p>
            <a:pPr marL="0" indent="0" algn="ctr">
              <a:buNone/>
            </a:pPr>
            <a:r>
              <a:rPr lang="en-IE" sz="2800" dirty="0"/>
              <a:t>Board of Studies</a:t>
            </a:r>
          </a:p>
          <a:p>
            <a:pPr marL="0" indent="0" algn="ctr">
              <a:buNone/>
            </a:pPr>
            <a:r>
              <a:rPr lang="en-IE" sz="2800" dirty="0"/>
              <a:t>Principal’s Report</a:t>
            </a:r>
          </a:p>
          <a:p>
            <a:pPr marL="0" indent="0" algn="ctr">
              <a:buNone/>
            </a:pPr>
            <a:r>
              <a:rPr lang="en-IE" sz="2800" dirty="0"/>
              <a:t>Exam Results</a:t>
            </a:r>
          </a:p>
          <a:p>
            <a:pPr marL="0" indent="0" algn="ctr">
              <a:buNone/>
            </a:pPr>
            <a:r>
              <a:rPr lang="en-IE" sz="2800" dirty="0"/>
              <a:t>Inspection Reports</a:t>
            </a:r>
          </a:p>
          <a:p>
            <a:pPr marL="0" indent="0" algn="ctr">
              <a:buNone/>
            </a:pPr>
            <a:r>
              <a:rPr lang="en-IE" sz="2800" dirty="0"/>
              <a:t>Meeting with Student/Parent Councils</a:t>
            </a:r>
          </a:p>
          <a:p>
            <a:pPr marL="0" indent="0" algn="ctr">
              <a:buNone/>
            </a:pPr>
            <a:r>
              <a:rPr lang="en-IE" sz="2800" dirty="0"/>
              <a:t>Meeting with Teacher Task Groups</a:t>
            </a:r>
          </a:p>
          <a:p>
            <a:pPr marL="0" indent="0" algn="ctr">
              <a:buNone/>
            </a:pPr>
            <a:r>
              <a:rPr lang="en-IE" sz="2800" dirty="0"/>
              <a:t>Self Evaluation Report</a:t>
            </a:r>
          </a:p>
          <a:p>
            <a:pPr marL="0" indent="0" algn="ctr">
              <a:buNone/>
            </a:pPr>
            <a:r>
              <a:rPr lang="en-IE" sz="2800" dirty="0"/>
              <a:t>School Improvement Plan</a:t>
            </a:r>
          </a:p>
          <a:p>
            <a:pPr marL="0" indent="0" algn="ctr">
              <a:buNone/>
            </a:pPr>
            <a:r>
              <a:rPr lang="en-IE" sz="2800" dirty="0"/>
              <a:t>[DEIS Planning: Retention/Attendance etc.]</a:t>
            </a:r>
          </a:p>
          <a:p>
            <a:pPr marL="0" indent="0" algn="ctr">
              <a:buNone/>
            </a:pPr>
            <a:endParaRPr lang="en-IE" sz="2800" dirty="0"/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340E5F-5BAE-476D-BADA-EC5FAFA0C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D76BA-0E29-49FA-AC32-211FC461F1E3}" type="slidenum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D265D-54B4-4375-A730-7613D6AE0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www.jmb.ie 2021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79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EFB47-AC89-4837-8C5B-D5A6A9FC36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E" altLang="en-US" dirty="0"/>
              <a:t>Part 5: Child Protection and the Board</a:t>
            </a:r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41C99-25B1-49E1-A338-994973284D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40020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FBB2459-38DA-45A7-9D14-60C1244DC47A}"/>
              </a:ext>
            </a:extLst>
          </p:cNvPr>
          <p:cNvSpPr/>
          <p:nvPr/>
        </p:nvSpPr>
        <p:spPr>
          <a:xfrm>
            <a:off x="395287" y="4027990"/>
            <a:ext cx="8353425" cy="69448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AE0330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771" name="Content Placeholder 3"/>
          <p:cNvSpPr>
            <a:spLocks noGrp="1"/>
          </p:cNvSpPr>
          <p:nvPr>
            <p:ph idx="1"/>
          </p:nvPr>
        </p:nvSpPr>
        <p:spPr>
          <a:xfrm>
            <a:off x="395287" y="1828799"/>
            <a:ext cx="8353426" cy="4146332"/>
          </a:xfrm>
        </p:spPr>
        <p:txBody>
          <a:bodyPr lIns="144000">
            <a:noAutofit/>
          </a:bodyPr>
          <a:lstStyle/>
          <a:p>
            <a:pPr marL="271463" indent="-271463" eaLnBrk="1" hangingPunct="1">
              <a:lnSpc>
                <a:spcPts val="3000"/>
              </a:lnSpc>
              <a:spcBef>
                <a:spcPts val="0"/>
              </a:spcBef>
              <a:spcAft>
                <a:spcPts val="3000"/>
              </a:spcAft>
              <a:tabLst>
                <a:tab pos="8075613" algn="r"/>
              </a:tabLst>
            </a:pPr>
            <a:r>
              <a:rPr lang="en-IE" altLang="en-US" sz="2800" dirty="0"/>
              <a:t>Voluntary Secondary	</a:t>
            </a:r>
            <a:r>
              <a:rPr lang="en-IE" altLang="en-US" sz="2800" b="1" dirty="0">
                <a:solidFill>
                  <a:srgbClr val="C00000"/>
                </a:solidFill>
              </a:rPr>
              <a:t>388</a:t>
            </a:r>
          </a:p>
          <a:p>
            <a:pPr marL="271463" indent="-271463" eaLnBrk="1" hangingPunct="1">
              <a:lnSpc>
                <a:spcPts val="3000"/>
              </a:lnSpc>
              <a:spcBef>
                <a:spcPts val="0"/>
              </a:spcBef>
              <a:spcAft>
                <a:spcPts val="3000"/>
              </a:spcAft>
              <a:tabLst>
                <a:tab pos="8075613" algn="r"/>
              </a:tabLst>
            </a:pPr>
            <a:r>
              <a:rPr lang="en-IE" altLang="en-US" sz="2800" dirty="0"/>
              <a:t>Community and Comprehensive	</a:t>
            </a:r>
            <a:r>
              <a:rPr lang="en-IE" altLang="en-US" sz="2800" b="1" dirty="0">
                <a:solidFill>
                  <a:srgbClr val="C00000"/>
                </a:solidFill>
              </a:rPr>
              <a:t>96</a:t>
            </a:r>
          </a:p>
          <a:p>
            <a:pPr marL="271463" indent="-271463" eaLnBrk="1" hangingPunct="1">
              <a:lnSpc>
                <a:spcPts val="3000"/>
              </a:lnSpc>
              <a:spcBef>
                <a:spcPts val="0"/>
              </a:spcBef>
              <a:spcAft>
                <a:spcPts val="3000"/>
              </a:spcAft>
              <a:tabLst>
                <a:tab pos="8075613" algn="r"/>
              </a:tabLst>
            </a:pPr>
            <a:r>
              <a:rPr lang="en-IE" altLang="en-US" sz="2800" dirty="0"/>
              <a:t>Education and Training Boards </a:t>
            </a:r>
            <a:r>
              <a:rPr lang="en-IE" altLang="en-US" dirty="0"/>
              <a:t>(ETBs)</a:t>
            </a:r>
            <a:r>
              <a:rPr lang="en-IE" altLang="en-US" sz="2800" dirty="0"/>
              <a:t>	</a:t>
            </a:r>
            <a:r>
              <a:rPr lang="en-IE" altLang="en-US" sz="2800" b="1" dirty="0">
                <a:solidFill>
                  <a:srgbClr val="C00000"/>
                </a:solidFill>
              </a:rPr>
              <a:t>270</a:t>
            </a:r>
          </a:p>
          <a:p>
            <a:pPr marL="271463" indent="-271463" eaLnBrk="1" hangingPunct="1">
              <a:lnSpc>
                <a:spcPts val="3000"/>
              </a:lnSpc>
              <a:spcBef>
                <a:spcPts val="0"/>
              </a:spcBef>
              <a:spcAft>
                <a:spcPts val="3000"/>
              </a:spcAft>
              <a:buNone/>
              <a:tabLst>
                <a:tab pos="8075613" algn="r"/>
              </a:tabLst>
            </a:pPr>
            <a:endParaRPr lang="en-IE" altLang="en-US" sz="800" b="1" dirty="0">
              <a:solidFill>
                <a:srgbClr val="C00000"/>
              </a:solidFill>
            </a:endParaRPr>
          </a:p>
          <a:p>
            <a:pPr marL="0" indent="0" eaLnBrk="1" hangingPunct="1">
              <a:lnSpc>
                <a:spcPts val="3000"/>
              </a:lnSpc>
              <a:spcBef>
                <a:spcPts val="0"/>
              </a:spcBef>
              <a:spcAft>
                <a:spcPts val="3000"/>
              </a:spcAft>
              <a:buNone/>
              <a:tabLst>
                <a:tab pos="8075613" algn="r"/>
              </a:tabLst>
            </a:pPr>
            <a:r>
              <a:rPr lang="en-IE" altLang="en-US" sz="2800" b="1" dirty="0"/>
              <a:t>TOTAL</a:t>
            </a:r>
            <a:r>
              <a:rPr lang="en-IE" altLang="en-US" sz="2800" dirty="0"/>
              <a:t>	</a:t>
            </a:r>
            <a:r>
              <a:rPr lang="en-IE" altLang="en-US" sz="2800" b="1" dirty="0">
                <a:solidFill>
                  <a:srgbClr val="AE0330"/>
                </a:solidFill>
              </a:rPr>
              <a:t>754</a:t>
            </a:r>
            <a:r>
              <a:rPr lang="en-IE" altLang="en-US" sz="2800" dirty="0"/>
              <a:t>	</a:t>
            </a:r>
            <a:r>
              <a:rPr lang="en-IE" altLang="en-US" dirty="0"/>
              <a:t>			</a:t>
            </a:r>
          </a:p>
        </p:txBody>
      </p:sp>
      <p:sp>
        <p:nvSpPr>
          <p:cNvPr id="1331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altLang="en-US" dirty="0"/>
              <a:t>Post-Primary Schools in Ireland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D23B7B6-5D16-43E0-A69F-F6AC50FF4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391E85-15DD-43F4-B350-54BD02EC0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505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3E52D-30AA-4471-995D-28AB35971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00" y="804672"/>
            <a:ext cx="5237226" cy="5248656"/>
          </a:xfrm>
        </p:spPr>
        <p:txBody>
          <a:bodyPr anchor="ctr">
            <a:normAutofit fontScale="92500" lnSpcReduction="20000"/>
          </a:bodyPr>
          <a:lstStyle/>
          <a:p>
            <a:pPr marL="342900" indent="-342900">
              <a:spcBef>
                <a:spcPts val="0"/>
              </a:spcBef>
              <a:spcAft>
                <a:spcPts val="1350"/>
              </a:spcAft>
              <a:buFont typeface="+mj-lt"/>
              <a:buAutoNum type="arabicPeriod"/>
            </a:pPr>
            <a:endParaRPr lang="en-IE" altLang="en-US" sz="1700" dirty="0"/>
          </a:p>
          <a:p>
            <a:pPr>
              <a:spcBef>
                <a:spcPts val="0"/>
              </a:spcBef>
              <a:spcAft>
                <a:spcPts val="1350"/>
              </a:spcAft>
            </a:pPr>
            <a:endParaRPr lang="en-IE" altLang="en-US" b="1" i="1" dirty="0"/>
          </a:p>
          <a:p>
            <a:pPr>
              <a:spcBef>
                <a:spcPts val="0"/>
              </a:spcBef>
              <a:spcAft>
                <a:spcPts val="1350"/>
              </a:spcAft>
            </a:pPr>
            <a:r>
              <a:rPr lang="en-IE" altLang="en-US" b="1" i="1" dirty="0"/>
              <a:t>Children First Act 2015 –Commenced Dec 11, 2017</a:t>
            </a:r>
          </a:p>
          <a:p>
            <a:pPr marL="0" indent="0">
              <a:spcBef>
                <a:spcPts val="0"/>
              </a:spcBef>
              <a:spcAft>
                <a:spcPts val="1350"/>
              </a:spcAft>
              <a:buNone/>
            </a:pPr>
            <a:endParaRPr lang="en-IE" altLang="en-US" b="1" dirty="0"/>
          </a:p>
          <a:p>
            <a:pPr>
              <a:spcBef>
                <a:spcPts val="0"/>
              </a:spcBef>
              <a:spcAft>
                <a:spcPts val="1350"/>
              </a:spcAft>
            </a:pPr>
            <a:r>
              <a:rPr lang="en-IE" altLang="en-US" b="1" dirty="0"/>
              <a:t>Statutory obligation to keep children safe from harm</a:t>
            </a:r>
          </a:p>
          <a:p>
            <a:pPr>
              <a:spcBef>
                <a:spcPts val="0"/>
              </a:spcBef>
              <a:spcAft>
                <a:spcPts val="1350"/>
              </a:spcAft>
            </a:pPr>
            <a:endParaRPr lang="en-IE" altLang="en-US" b="1" dirty="0"/>
          </a:p>
          <a:p>
            <a:pPr>
              <a:spcBef>
                <a:spcPts val="0"/>
              </a:spcBef>
              <a:spcAft>
                <a:spcPts val="1350"/>
              </a:spcAft>
            </a:pPr>
            <a:r>
              <a:rPr lang="en-IE" altLang="en-US" b="1" i="1" dirty="0"/>
              <a:t>Child Protection Procedures for Primary and Post-Primary Schools  2017</a:t>
            </a:r>
          </a:p>
          <a:p>
            <a:pPr>
              <a:spcBef>
                <a:spcPts val="0"/>
              </a:spcBef>
              <a:spcAft>
                <a:spcPts val="1350"/>
              </a:spcAft>
            </a:pPr>
            <a:endParaRPr lang="en-IE" altLang="en-US" b="1" i="1" dirty="0"/>
          </a:p>
          <a:p>
            <a:pPr>
              <a:spcBef>
                <a:spcPts val="0"/>
              </a:spcBef>
              <a:spcAft>
                <a:spcPts val="1350"/>
              </a:spcAft>
            </a:pPr>
            <a:r>
              <a:rPr lang="en-IE" altLang="en-US" b="1" i="1" dirty="0"/>
              <a:t>Children First National Guidance 2017</a:t>
            </a:r>
          </a:p>
          <a:p>
            <a:pPr marL="342900" indent="-342900">
              <a:spcBef>
                <a:spcPts val="0"/>
              </a:spcBef>
              <a:spcAft>
                <a:spcPts val="1350"/>
              </a:spcAft>
              <a:buFont typeface="+mj-lt"/>
              <a:buAutoNum type="arabicPeriod"/>
            </a:pPr>
            <a:endParaRPr lang="en-IE" altLang="en-US" b="1" i="1" dirty="0"/>
          </a:p>
          <a:p>
            <a:endParaRPr lang="en-IE" sz="17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A4E49-24D3-4230-B139-8C80095AE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3504" y="6227064"/>
            <a:ext cx="7941564" cy="320040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GB" sz="1000">
                <a:solidFill>
                  <a:schemeClr val="tx1">
                    <a:lumMod val="50000"/>
                    <a:lumOff val="50000"/>
                  </a:schemeClr>
                </a:solidFill>
              </a:rPr>
              <a:t>www.jmb.ie 2021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B3EBBF94-4BD4-408D-9C9A-18CFAF041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1" y="804672"/>
            <a:ext cx="2819400" cy="5248656"/>
          </a:xfr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IE" b="1" dirty="0">
                <a:solidFill>
                  <a:srgbClr val="FFFFFF"/>
                </a:solidFill>
              </a:rPr>
              <a:t>Children First Act 2015 </a:t>
            </a:r>
            <a:br>
              <a:rPr lang="en-IE" b="1" dirty="0">
                <a:solidFill>
                  <a:srgbClr val="FFFFFF"/>
                </a:solidFill>
              </a:rPr>
            </a:br>
            <a:r>
              <a:rPr lang="en-IE" b="1" dirty="0">
                <a:solidFill>
                  <a:srgbClr val="FFFFFF"/>
                </a:solidFill>
              </a:rPr>
              <a:t>and </a:t>
            </a:r>
            <a:br>
              <a:rPr lang="en-IE" b="1" dirty="0">
                <a:solidFill>
                  <a:srgbClr val="FFFFFF"/>
                </a:solidFill>
              </a:rPr>
            </a:br>
            <a:r>
              <a:rPr lang="en-IE" b="1" dirty="0">
                <a:solidFill>
                  <a:srgbClr val="FFFFFF"/>
                </a:solidFill>
              </a:rPr>
              <a:t>the Board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CC3E45-6B1D-49B8-92D1-B42D480DB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69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589221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>
            <a:extLst>
              <a:ext uri="{FF2B5EF4-FFF2-40B4-BE49-F238E27FC236}">
                <a16:creationId xmlns:a16="http://schemas.microsoft.com/office/drawing/2014/main" id="{EE2874FB-C21B-40EE-B335-D70C38F3E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8657" y="1352550"/>
            <a:ext cx="2588798" cy="47243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IE" altLang="en-US" sz="3500" b="1" dirty="0">
                <a:solidFill>
                  <a:srgbClr val="FFFFFF"/>
                </a:solidFill>
              </a:rPr>
              <a:t>Principal Statutory Obligations</a:t>
            </a:r>
          </a:p>
        </p:txBody>
      </p:sp>
      <p:sp>
        <p:nvSpPr>
          <p:cNvPr id="90115" name="Content Placeholder 2">
            <a:extLst>
              <a:ext uri="{FF2B5EF4-FFF2-40B4-BE49-F238E27FC236}">
                <a16:creationId xmlns:a16="http://schemas.microsoft.com/office/drawing/2014/main" id="{40314A5F-73BB-4246-9223-7874F7F28F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40480" y="476250"/>
            <a:ext cx="4711446" cy="588010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IE" altLang="en-US" sz="1700" dirty="0"/>
          </a:p>
          <a:p>
            <a:r>
              <a:rPr lang="en-IE" altLang="en-US" dirty="0"/>
              <a:t>Ensure children are safe from </a:t>
            </a:r>
            <a:r>
              <a:rPr lang="en-IE" altLang="en-US" b="1" dirty="0"/>
              <a:t>harm</a:t>
            </a:r>
            <a:r>
              <a:rPr lang="en-IE" altLang="en-US" dirty="0"/>
              <a:t> </a:t>
            </a:r>
          </a:p>
          <a:p>
            <a:endParaRPr lang="en-IE" altLang="en-US" dirty="0"/>
          </a:p>
          <a:p>
            <a:r>
              <a:rPr lang="en-IE" altLang="en-US" b="1" dirty="0"/>
              <a:t>Risk assessment </a:t>
            </a:r>
            <a:endParaRPr lang="en-IE" altLang="en-US" dirty="0"/>
          </a:p>
          <a:p>
            <a:endParaRPr lang="en-IE" altLang="en-US" dirty="0"/>
          </a:p>
          <a:p>
            <a:r>
              <a:rPr lang="en-IE" altLang="en-US" dirty="0"/>
              <a:t>Appoint a </a:t>
            </a:r>
            <a:r>
              <a:rPr lang="en-IE" altLang="en-US" b="1" dirty="0"/>
              <a:t>“relevant person” </a:t>
            </a:r>
          </a:p>
          <a:p>
            <a:pPr marL="0" indent="0">
              <a:buNone/>
            </a:pPr>
            <a:endParaRPr lang="en-IE" altLang="en-US" dirty="0"/>
          </a:p>
          <a:p>
            <a:r>
              <a:rPr lang="en-IE" altLang="en-US" b="1" dirty="0"/>
              <a:t>Child Safeguarding Statement </a:t>
            </a:r>
            <a:r>
              <a:rPr lang="en-IE" altLang="en-US" dirty="0"/>
              <a:t>to</a:t>
            </a:r>
            <a:r>
              <a:rPr lang="en-IE" altLang="en-US" b="1" dirty="0"/>
              <a:t> </a:t>
            </a:r>
            <a:r>
              <a:rPr lang="en-IE" altLang="en-US" dirty="0"/>
              <a:t>school personnel, to parents, the public and Tusla</a:t>
            </a:r>
            <a:r>
              <a:rPr lang="en-IE" altLang="en-US" sz="1700" dirty="0"/>
              <a:t>. </a:t>
            </a:r>
          </a:p>
          <a:p>
            <a:endParaRPr lang="en-IE" altLang="en-US" sz="17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5FF8D46-397E-4801-88EE-A4321DBC2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F6535B-9BA6-4E41-9B0E-CDB378F8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70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409598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295F9-0785-4E39-86F6-DE0D8E842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136525"/>
            <a:ext cx="8153400" cy="1292225"/>
          </a:xfrm>
        </p:spPr>
        <p:txBody>
          <a:bodyPr/>
          <a:lstStyle/>
          <a:p>
            <a:r>
              <a:rPr lang="en-IE" b="1" dirty="0"/>
              <a:t>  Responsibilities arising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BC811-8973-41A3-AC48-A7677A990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428750"/>
            <a:ext cx="8648700" cy="47040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IE" altLang="en-US" b="1" dirty="0"/>
          </a:p>
          <a:p>
            <a:pPr marL="0" indent="0">
              <a:buNone/>
            </a:pPr>
            <a:r>
              <a:rPr lang="en-IE" altLang="en-US" b="1" dirty="0"/>
              <a:t>1. </a:t>
            </a:r>
            <a:r>
              <a:rPr lang="en-IE" altLang="en-US" sz="2800" b="1" dirty="0"/>
              <a:t>Appointments – minute annually</a:t>
            </a:r>
          </a:p>
          <a:p>
            <a:r>
              <a:rPr lang="en-IE" altLang="en-US" sz="2800" dirty="0"/>
              <a:t>DLP - Designated Liaison Person – </a:t>
            </a:r>
            <a:r>
              <a:rPr lang="en-IE" altLang="en-US" sz="2800" b="1" dirty="0"/>
              <a:t>Principal</a:t>
            </a:r>
          </a:p>
          <a:p>
            <a:r>
              <a:rPr lang="en-IE" altLang="en-US" sz="2800" dirty="0"/>
              <a:t>DLP name displayed prominently school entrance</a:t>
            </a:r>
          </a:p>
          <a:p>
            <a:pPr marL="0" indent="0">
              <a:buNone/>
            </a:pPr>
            <a:endParaRPr lang="en-IE" altLang="en-US" sz="2800" b="1" dirty="0"/>
          </a:p>
          <a:p>
            <a:r>
              <a:rPr lang="en-IE" altLang="en-US" sz="2800" dirty="0"/>
              <a:t>DDLP Deputy Designated Liaison Person – </a:t>
            </a:r>
            <a:r>
              <a:rPr lang="en-IE" altLang="en-US" sz="2800" b="1" dirty="0"/>
              <a:t>Deputy Principal </a:t>
            </a:r>
          </a:p>
          <a:p>
            <a:pPr marL="0" indent="0">
              <a:buNone/>
            </a:pPr>
            <a:endParaRPr lang="en-IE" altLang="en-US" dirty="0"/>
          </a:p>
          <a:p>
            <a:pPr marL="0" indent="0">
              <a:buNone/>
            </a:pPr>
            <a:r>
              <a:rPr lang="en-IE" altLang="en-US" b="1" dirty="0"/>
              <a:t>2. </a:t>
            </a:r>
            <a:r>
              <a:rPr lang="en-IE" altLang="en-US" sz="2800" b="1" dirty="0"/>
              <a:t>Records</a:t>
            </a:r>
          </a:p>
          <a:p>
            <a:r>
              <a:rPr lang="en-IE" altLang="en-US" sz="2800" dirty="0"/>
              <a:t>Ensure the DDLP can access records when required</a:t>
            </a:r>
          </a:p>
          <a:p>
            <a:pPr marL="0" indent="0">
              <a:buNone/>
            </a:pPr>
            <a:endParaRPr lang="en-IE" altLang="en-US" dirty="0"/>
          </a:p>
          <a:p>
            <a:endParaRPr lang="en-IE" altLang="en-US" b="1" dirty="0">
              <a:solidFill>
                <a:srgbClr val="035266"/>
              </a:solidFill>
            </a:endParaRPr>
          </a:p>
          <a:p>
            <a:endParaRPr lang="en-IE" altLang="en-US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914D2D-0F10-416E-BC5B-186BD3BA1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5829D9-EF7E-4BE3-A40F-E8474F03F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71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6876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676CC-7543-40FD-AD8A-6807ECCC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212727"/>
            <a:ext cx="8353425" cy="636360"/>
          </a:xfrm>
        </p:spPr>
        <p:txBody>
          <a:bodyPr/>
          <a:lstStyle/>
          <a:p>
            <a:r>
              <a:rPr lang="en-IE" b="1" dirty="0"/>
              <a:t>Responsibilities arising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25C35-7D26-426D-857A-5D6DABEF4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391" y="1511559"/>
            <a:ext cx="8273303" cy="42153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altLang="en-US" b="1" dirty="0"/>
              <a:t>3. Training </a:t>
            </a:r>
          </a:p>
          <a:p>
            <a:r>
              <a:rPr lang="en-IE" altLang="en-US" dirty="0"/>
              <a:t>Ensure DLP and DDLP are trained </a:t>
            </a:r>
          </a:p>
          <a:p>
            <a:r>
              <a:rPr lang="en-IE" altLang="en-US" dirty="0"/>
              <a:t>All school personnel &amp; Board – PDST and TUSLA eLearning</a:t>
            </a:r>
          </a:p>
          <a:p>
            <a:pPr marL="0" indent="0">
              <a:buNone/>
            </a:pPr>
            <a:endParaRPr lang="en-GB" altLang="en-US" b="1" dirty="0"/>
          </a:p>
          <a:p>
            <a:pPr marL="0" indent="0">
              <a:buNone/>
            </a:pPr>
            <a:r>
              <a:rPr lang="en-GB" altLang="en-US" b="1" dirty="0"/>
              <a:t>4. Curriculum</a:t>
            </a:r>
          </a:p>
          <a:p>
            <a:r>
              <a:rPr lang="en-GB" altLang="en-US" dirty="0"/>
              <a:t>Social Personal &amp; Health Education SPHE (Junior Cycle) </a:t>
            </a:r>
          </a:p>
          <a:p>
            <a:r>
              <a:rPr lang="en-GB" altLang="en-US" dirty="0"/>
              <a:t>Relationships &amp; Sexuality Education RSE (Senior Cycle) are provided</a:t>
            </a:r>
          </a:p>
          <a:p>
            <a:r>
              <a:rPr lang="en-GB" altLang="en-US" dirty="0"/>
              <a:t>Well Being (September 2017)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3946B7-9D4D-4405-B495-C578A8B10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9793C-7CA0-49F0-AD36-07BC41134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72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324508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D39F2-1494-43BF-91D3-F0861492F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1095"/>
            <a:ext cx="7886700" cy="612678"/>
          </a:xfrm>
        </p:spPr>
        <p:txBody>
          <a:bodyPr/>
          <a:lstStyle/>
          <a:p>
            <a:r>
              <a:rPr lang="en-IE" b="1" dirty="0"/>
              <a:t>Responsibilities arising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F1A51-966C-4140-A214-BA6FA4455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9585"/>
            <a:ext cx="7886700" cy="35203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altLang="en-US" sz="2250" dirty="0"/>
          </a:p>
          <a:p>
            <a:pPr marL="0" indent="0">
              <a:buNone/>
            </a:pPr>
            <a:r>
              <a:rPr lang="en-GB" altLang="en-US" b="1" dirty="0"/>
              <a:t>5. Vetting </a:t>
            </a:r>
          </a:p>
          <a:p>
            <a:r>
              <a:rPr lang="en-GB" altLang="en-US" dirty="0"/>
              <a:t>All school personnel  - ‘relevant work or activities’</a:t>
            </a:r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r>
              <a:rPr lang="en-GB" altLang="en-US" b="1" dirty="0"/>
              <a:t>6. Other</a:t>
            </a:r>
          </a:p>
          <a:p>
            <a:r>
              <a:rPr lang="en-IE" altLang="en-US" b="1" dirty="0"/>
              <a:t>Written protocol </a:t>
            </a:r>
            <a:r>
              <a:rPr lang="en-IE" altLang="en-US" dirty="0"/>
              <a:t>for immediate action - Appendix 3</a:t>
            </a:r>
          </a:p>
          <a:p>
            <a:r>
              <a:rPr lang="en-IE" altLang="en-US" dirty="0"/>
              <a:t>Allegation/concern against DLP  </a:t>
            </a:r>
            <a:r>
              <a:rPr lang="en-IE" altLang="en-US" b="1" dirty="0"/>
              <a:t>- report to the Chairperson  </a:t>
            </a:r>
            <a:endParaRPr lang="en-IE" altLang="en-US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2F5C03-0213-4CB8-A292-3629988E4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25D79F-646B-4997-91AB-490E0046B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73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897606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1097280"/>
            <a:ext cx="8661654" cy="466344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ABDDB9-99FC-4C5E-B101-002CF5C9D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45058"/>
            <a:ext cx="2620772" cy="4932786"/>
          </a:xfrm>
        </p:spPr>
        <p:txBody>
          <a:bodyPr>
            <a:normAutofit/>
          </a:bodyPr>
          <a:lstStyle/>
          <a:p>
            <a:pPr algn="r"/>
            <a:r>
              <a:rPr lang="en-IE" altLang="en-US" b="1" dirty="0">
                <a:solidFill>
                  <a:schemeClr val="accent1"/>
                </a:solidFill>
              </a:rPr>
              <a:t>Child Safeguarding Statement Review</a:t>
            </a:r>
            <a:endParaRPr lang="en-IE" dirty="0">
              <a:solidFill>
                <a:schemeClr val="accent1"/>
              </a:solidFill>
            </a:endParaRPr>
          </a:p>
        </p:txBody>
      </p:sp>
      <p:cxnSp>
        <p:nvCxnSpPr>
          <p:cNvPr id="17" name="Straight Connector 11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400300"/>
            <a:ext cx="0" cy="20574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C2BA0-FB1C-401B-8B1D-D34AF9767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4" y="690112"/>
            <a:ext cx="4995113" cy="5411143"/>
          </a:xfrm>
        </p:spPr>
        <p:txBody>
          <a:bodyPr anchor="ctr">
            <a:normAutofit/>
          </a:bodyPr>
          <a:lstStyle/>
          <a:p>
            <a:pPr marL="342900" indent="-342900">
              <a:spcBef>
                <a:spcPts val="0"/>
              </a:spcBef>
              <a:spcAft>
                <a:spcPts val="1350"/>
              </a:spcAft>
              <a:buFont typeface="+mj-lt"/>
              <a:buAutoNum type="arabicPeriod"/>
            </a:pPr>
            <a:endParaRPr lang="en-GB" altLang="en-US" sz="2700" dirty="0"/>
          </a:p>
          <a:p>
            <a:pPr marL="342900" indent="-342900">
              <a:spcBef>
                <a:spcPts val="0"/>
              </a:spcBef>
              <a:spcAft>
                <a:spcPts val="1350"/>
              </a:spcAft>
              <a:buFont typeface="+mj-lt"/>
              <a:buAutoNum type="arabicPeriod"/>
            </a:pPr>
            <a:r>
              <a:rPr lang="en-GB" altLang="en-US" sz="2700" b="1" dirty="0"/>
              <a:t>Annual review</a:t>
            </a:r>
            <a:r>
              <a:rPr lang="en-GB" altLang="en-US" sz="2700" dirty="0"/>
              <a:t> </a:t>
            </a:r>
          </a:p>
          <a:p>
            <a:pPr marL="342900" indent="-342900">
              <a:spcBef>
                <a:spcPts val="0"/>
              </a:spcBef>
              <a:spcAft>
                <a:spcPts val="1350"/>
              </a:spcAft>
              <a:buFont typeface="+mj-lt"/>
              <a:buAutoNum type="arabicPeriod"/>
            </a:pPr>
            <a:r>
              <a:rPr lang="en-GB" altLang="en-US" sz="2700" b="1" dirty="0"/>
              <a:t>Inform</a:t>
            </a:r>
            <a:r>
              <a:rPr lang="en-GB" altLang="en-US" sz="2700" dirty="0"/>
              <a:t> school personnel,   		Parents’ Association, 		Patron </a:t>
            </a:r>
          </a:p>
          <a:p>
            <a:pPr marL="342900" indent="-342900">
              <a:spcBef>
                <a:spcPts val="0"/>
              </a:spcBef>
              <a:spcAft>
                <a:spcPts val="1350"/>
              </a:spcAft>
              <a:buFont typeface="+mj-lt"/>
              <a:buAutoNum type="arabicPeriod"/>
            </a:pPr>
            <a:r>
              <a:rPr lang="en-GB" altLang="en-US" sz="2700" b="1" dirty="0"/>
              <a:t>Report </a:t>
            </a:r>
            <a:r>
              <a:rPr lang="en-GB" altLang="en-US" sz="2700" dirty="0"/>
              <a:t>outcome/action plan</a:t>
            </a:r>
          </a:p>
          <a:p>
            <a:pPr marL="342900" indent="-342900">
              <a:spcBef>
                <a:spcPts val="0"/>
              </a:spcBef>
              <a:spcAft>
                <a:spcPts val="1350"/>
              </a:spcAft>
              <a:buFont typeface="+mj-lt"/>
              <a:buAutoNum type="arabicPeriod"/>
            </a:pPr>
            <a:r>
              <a:rPr lang="en-IE" altLang="en-US" sz="2700" b="1" dirty="0"/>
              <a:t>Records/outcome</a:t>
            </a:r>
            <a:r>
              <a:rPr lang="en-IE" altLang="en-US" sz="2700" dirty="0"/>
              <a:t>, on request to the Patron and </a:t>
            </a:r>
            <a:r>
              <a:rPr lang="en-GB" altLang="en-US" sz="2700" dirty="0"/>
              <a:t>DES </a:t>
            </a:r>
          </a:p>
          <a:p>
            <a:endParaRPr lang="en-IE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A7BC7-EA12-4BFA-A6E6-369F2190D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32024" y="5382360"/>
            <a:ext cx="3944989" cy="273844"/>
          </a:xfrm>
        </p:spPr>
        <p:txBody>
          <a:bodyPr>
            <a:normAutofit/>
          </a:bodyPr>
          <a:lstStyle/>
          <a:p>
            <a:pPr algn="l">
              <a:spcAft>
                <a:spcPts val="450"/>
              </a:spcAft>
            </a:pPr>
            <a:r>
              <a:rPr lang="en-GB" sz="788">
                <a:solidFill>
                  <a:schemeClr val="tx1">
                    <a:alpha val="80000"/>
                  </a:schemeClr>
                </a:solidFill>
              </a:rPr>
              <a:t>www.jmb.ie 2021</a:t>
            </a:r>
            <a:endParaRPr lang="en-GB" sz="788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FA61B-C6B3-4BB1-8631-E8B2FB07D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74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527991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A8F5F-C8AD-4ADA-8D6F-BF3C60FE9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b="1" dirty="0"/>
              <a:t>Child Protection Oversight Report (CPOR)</a:t>
            </a:r>
            <a:endParaRPr lang="en-I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E4F51-1C8B-40F2-961A-53E715118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978" y="1035764"/>
            <a:ext cx="8462042" cy="51600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sz="2800" b="1" dirty="0"/>
          </a:p>
          <a:p>
            <a:pPr marL="0" indent="0">
              <a:buNone/>
            </a:pPr>
            <a:endParaRPr lang="en-IE" sz="2800" b="1" dirty="0"/>
          </a:p>
          <a:p>
            <a:pPr marL="0" indent="0">
              <a:buNone/>
            </a:pPr>
            <a:r>
              <a:rPr lang="en-IE" sz="2800" b="1" dirty="0"/>
              <a:t>The principal’s report </a:t>
            </a:r>
            <a:r>
              <a:rPr lang="en-IE" sz="2800" b="1" u="sng" dirty="0"/>
              <a:t>must</a:t>
            </a:r>
            <a:r>
              <a:rPr lang="en-IE" sz="2800" b="1" dirty="0"/>
              <a:t> include a Child</a:t>
            </a:r>
          </a:p>
          <a:p>
            <a:pPr marL="0" indent="0">
              <a:buNone/>
            </a:pPr>
            <a:r>
              <a:rPr lang="en-IE" sz="2800" b="1" dirty="0"/>
              <a:t>Protection Oversight Report at each board of management meeting. </a:t>
            </a:r>
          </a:p>
          <a:p>
            <a:pPr marL="0" indent="0">
              <a:buNone/>
            </a:pPr>
            <a:endParaRPr lang="en-IE" sz="2800" b="1" dirty="0"/>
          </a:p>
          <a:p>
            <a:pPr marL="0" indent="0">
              <a:buNone/>
            </a:pPr>
            <a:r>
              <a:rPr lang="en-IE" sz="2800" dirty="0"/>
              <a:t>Emergency or special board - single item agenda - 	the CPOR report is not required</a:t>
            </a:r>
            <a:r>
              <a:rPr lang="en-IE" dirty="0"/>
              <a:t>.</a:t>
            </a:r>
          </a:p>
          <a:p>
            <a:pPr marL="0" indent="0">
              <a:buNone/>
            </a:pPr>
            <a:endParaRPr lang="en-IE" altLang="en-US" b="1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970F90-E5E6-416C-8492-7D10ACAB9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C1B83F-4619-4434-BFD1-AF7DDFA92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75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846395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93C36-AEF4-4B60-A596-D06266C30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Child Protection Oversight Report (CPOR)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C866F-73EE-40F6-B659-1A9E9F451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altLang="en-US" b="1" u="sng" dirty="0">
                <a:solidFill>
                  <a:srgbClr val="C00000"/>
                </a:solidFill>
              </a:rPr>
              <a:t> </a:t>
            </a:r>
            <a:r>
              <a:rPr lang="en-IE" altLang="en-US" u="sng" dirty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endParaRPr lang="en-IE" altLang="en-US" u="sng" dirty="0"/>
          </a:p>
          <a:p>
            <a:pPr marL="457200" indent="-457200">
              <a:buFont typeface="+mj-lt"/>
              <a:buAutoNum type="arabicParenR"/>
            </a:pPr>
            <a:r>
              <a:rPr lang="en-IE" altLang="en-US" b="1" dirty="0"/>
              <a:t>School personnel</a:t>
            </a:r>
          </a:p>
          <a:p>
            <a:pPr marL="457200" indent="-457200">
              <a:buFont typeface="+mj-lt"/>
              <a:buAutoNum type="arabicParenR"/>
            </a:pPr>
            <a:endParaRPr lang="en-IE" altLang="en-US" dirty="0"/>
          </a:p>
          <a:p>
            <a:pPr marL="457200" indent="-457200">
              <a:buFont typeface="+mj-lt"/>
              <a:buAutoNum type="arabicParenR"/>
            </a:pPr>
            <a:r>
              <a:rPr lang="en-IE" altLang="en-US" b="1" dirty="0"/>
              <a:t>Pupils in the school</a:t>
            </a:r>
          </a:p>
          <a:p>
            <a:pPr marL="457200" indent="-457200">
              <a:buFont typeface="+mj-lt"/>
              <a:buAutoNum type="arabicParenR"/>
            </a:pPr>
            <a:endParaRPr lang="en-IE" altLang="en-US" dirty="0"/>
          </a:p>
          <a:p>
            <a:pPr marL="457200" indent="-457200">
              <a:buFont typeface="+mj-lt"/>
              <a:buAutoNum type="arabicParenR"/>
            </a:pPr>
            <a:r>
              <a:rPr lang="en-IE" altLang="en-US" b="1" dirty="0"/>
              <a:t>Alleged bullying behaviour </a:t>
            </a:r>
            <a:r>
              <a:rPr lang="en-IE" altLang="en-US" dirty="0"/>
              <a:t>giving rise to CP concerns</a:t>
            </a:r>
          </a:p>
          <a:p>
            <a:pPr marL="862013" indent="-862013">
              <a:buFont typeface="+mj-lt"/>
              <a:buAutoNum type="arabicParenR"/>
            </a:pPr>
            <a:endParaRPr lang="en-IE" altLang="en-US" dirty="0"/>
          </a:p>
          <a:p>
            <a:pPr marL="457200" indent="-457200">
              <a:buFont typeface="+mj-lt"/>
              <a:buAutoNum type="arabicParenR"/>
            </a:pPr>
            <a:r>
              <a:rPr lang="en-IE" altLang="en-US" b="1" dirty="0"/>
              <a:t>Summary data </a:t>
            </a:r>
            <a:r>
              <a:rPr lang="en-IE" altLang="en-US" dirty="0"/>
              <a:t>in respect of reporting</a:t>
            </a:r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6400F-5EDB-4872-AE8C-8EA35EDA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4795AA-F065-400E-AC13-BD838321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76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285473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F48B0-879E-449E-811F-B8F8420DF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530907"/>
            <a:ext cx="8353425" cy="636360"/>
          </a:xfrm>
        </p:spPr>
        <p:txBody>
          <a:bodyPr/>
          <a:lstStyle/>
          <a:p>
            <a:r>
              <a:rPr lang="en-IE" altLang="en-US" dirty="0"/>
              <a:t>Oversight process - confidential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128C9-755B-405B-A15E-4E6671517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41" y="1891861"/>
            <a:ext cx="8216153" cy="4435231"/>
          </a:xfrm>
        </p:spPr>
        <p:txBody>
          <a:bodyPr>
            <a:normAutofit/>
          </a:bodyPr>
          <a:lstStyle/>
          <a:p>
            <a:r>
              <a:rPr lang="en-IE" altLang="en-US" b="1" dirty="0"/>
              <a:t>Review only – strict confidentiality</a:t>
            </a:r>
          </a:p>
          <a:p>
            <a:pPr marL="0" indent="0">
              <a:buNone/>
            </a:pPr>
            <a:endParaRPr lang="en-IE" altLang="en-US" b="1" dirty="0"/>
          </a:p>
          <a:p>
            <a:r>
              <a:rPr lang="en-IE" altLang="en-US" b="1" dirty="0"/>
              <a:t>No discussion or investigation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IE" altLang="en-US" sz="2400" dirty="0"/>
              <a:t>identity of parties in question    					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IE" altLang="en-US" sz="2400" dirty="0"/>
              <a:t>substance or credibility or otherwise of concern </a:t>
            </a:r>
          </a:p>
          <a:p>
            <a:endParaRPr lang="en-IE" altLang="en-US" dirty="0"/>
          </a:p>
          <a:p>
            <a:r>
              <a:rPr lang="en-IE" b="1" dirty="0"/>
              <a:t>Append CPOR to Board minutes</a:t>
            </a:r>
          </a:p>
          <a:p>
            <a:pPr marL="0" indent="0">
              <a:buNone/>
            </a:pPr>
            <a:r>
              <a:rPr lang="en-IE" b="1" dirty="0"/>
              <a:t>  (or include detail in minutes)</a:t>
            </a:r>
          </a:p>
          <a:p>
            <a:endParaRPr lang="en-IE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1227E-40AC-46CA-846D-951DDACFC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9D8BD0-6D4E-46C7-A409-D6ACEB2EA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77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921358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>
            <a:extLst>
              <a:ext uri="{FF2B5EF4-FFF2-40B4-BE49-F238E27FC236}">
                <a16:creationId xmlns:a16="http://schemas.microsoft.com/office/drawing/2014/main" id="{13F64E5A-0097-471F-B651-F9CE969711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9796" y="538164"/>
            <a:ext cx="6788305" cy="1050129"/>
          </a:xfrm>
        </p:spPr>
        <p:txBody>
          <a:bodyPr>
            <a:normAutofit/>
          </a:bodyPr>
          <a:lstStyle/>
          <a:p>
            <a:r>
              <a:rPr lang="en-IE" altLang="en-US" sz="3000" b="1" dirty="0"/>
              <a:t>Board must inform the Patron</a:t>
            </a:r>
          </a:p>
        </p:txBody>
      </p:sp>
      <p:sp>
        <p:nvSpPr>
          <p:cNvPr id="92163" name="Content Placeholder 2">
            <a:extLst>
              <a:ext uri="{FF2B5EF4-FFF2-40B4-BE49-F238E27FC236}">
                <a16:creationId xmlns:a16="http://schemas.microsoft.com/office/drawing/2014/main" id="{A7A7CD2B-E41B-4620-8704-4A5E31ECC3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7256" y="1588292"/>
            <a:ext cx="7888094" cy="4985035"/>
          </a:xfrm>
        </p:spPr>
        <p:txBody>
          <a:bodyPr>
            <a:normAutofit/>
          </a:bodyPr>
          <a:lstStyle/>
          <a:p>
            <a:endParaRPr lang="en-IE" altLang="en-US" sz="1350" dirty="0"/>
          </a:p>
          <a:p>
            <a:pPr lvl="1">
              <a:buFont typeface="Wingdings" panose="05000000000000000000" pitchFamily="2" charset="2"/>
              <a:buChar char="§"/>
            </a:pPr>
            <a:endParaRPr lang="en-IE" altLang="en-US" sz="24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IE" altLang="en-US" sz="2400" b="1" dirty="0"/>
              <a:t>Member</a:t>
            </a:r>
            <a:r>
              <a:rPr lang="en-IE" altLang="en-US" sz="2400" dirty="0"/>
              <a:t> of the Board that has been reported </a:t>
            </a:r>
          </a:p>
          <a:p>
            <a:pPr marL="0" indent="0">
              <a:buNone/>
            </a:pPr>
            <a:endParaRPr lang="en-IE" altLang="en-US" dirty="0"/>
          </a:p>
          <a:p>
            <a:pPr marL="0" indent="0">
              <a:buNone/>
            </a:pPr>
            <a:r>
              <a:rPr lang="en-IE" altLang="en-US" dirty="0"/>
              <a:t>	   Removal is a matter for the Patron  </a:t>
            </a:r>
          </a:p>
          <a:p>
            <a:pPr marL="0" indent="0">
              <a:buNone/>
            </a:pPr>
            <a:endParaRPr lang="en-IE" altLang="en-US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IE" altLang="en-US" sz="2400" b="1" dirty="0"/>
              <a:t>If the Board has not complied </a:t>
            </a:r>
          </a:p>
          <a:p>
            <a:pPr marL="342900" lvl="1" indent="0">
              <a:buNone/>
            </a:pPr>
            <a:r>
              <a:rPr lang="en-IE" altLang="en-US" sz="2400" dirty="0"/>
              <a:t>		  - with the procedures </a:t>
            </a:r>
          </a:p>
          <a:p>
            <a:pPr marL="2001838" indent="-2001838">
              <a:buNone/>
            </a:pPr>
            <a:r>
              <a:rPr lang="en-IE" altLang="en-US" dirty="0"/>
              <a:t>    	- not reported an allegation of abuse 	where advised by Tusla to do so</a:t>
            </a: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1B66ACF9-942E-448F-8663-09F36564B8C6}"/>
              </a:ext>
            </a:extLst>
          </p:cNvPr>
          <p:cNvSpPr/>
          <p:nvPr/>
        </p:nvSpPr>
        <p:spPr>
          <a:xfrm>
            <a:off x="3805518" y="2699307"/>
            <a:ext cx="282389" cy="4568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35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B62B08-FBD3-4603-A7FC-C5CE7DEFA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2021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04027-C5B4-4C12-BE52-2F7B46CC6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78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836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/>
              <a:t>Voluntary Secondary Schools are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04573" y="4040290"/>
            <a:ext cx="3564142" cy="1958402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800000"/>
              </a:buClr>
              <a:buFont typeface="Wingdings" panose="05000000000000000000" pitchFamily="2" charset="2"/>
              <a:buNone/>
            </a:pPr>
            <a:r>
              <a:rPr lang="en-GB" altLang="en-US" sz="2800" dirty="0"/>
              <a:t>Publicly funded </a:t>
            </a:r>
            <a:br>
              <a:rPr lang="en-GB" altLang="en-US" sz="2800" dirty="0"/>
            </a:br>
            <a:r>
              <a:rPr lang="en-GB" altLang="en-US" sz="2800" dirty="0"/>
              <a:t>(in varying degrees)</a:t>
            </a:r>
            <a:br>
              <a:rPr lang="en-GB" altLang="en-US" sz="2800" dirty="0"/>
            </a:br>
            <a:r>
              <a:rPr lang="en-GB" altLang="en-US" sz="2800" dirty="0"/>
              <a:t>Voluntary </a:t>
            </a:r>
          </a:p>
        </p:txBody>
      </p:sp>
      <p:sp>
        <p:nvSpPr>
          <p:cNvPr id="33797" name="Text Box 6"/>
          <p:cNvSpPr txBox="1">
            <a:spLocks noChangeArrowheads="1"/>
          </p:cNvSpPr>
          <p:nvPr/>
        </p:nvSpPr>
        <p:spPr bwMode="auto">
          <a:xfrm>
            <a:off x="4572000" y="1622394"/>
            <a:ext cx="396019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0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Privately Owned :  </a:t>
            </a:r>
            <a:r>
              <a:rPr lang="en-IE" altLang="en-US" sz="2800" b="0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Educational </a:t>
            </a:r>
            <a:r>
              <a:rPr lang="en-GB" altLang="en-US" sz="2800" b="0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Enterprise</a:t>
            </a:r>
          </a:p>
          <a:p>
            <a:pPr algn="ctr" eaLnBrk="1" hangingPunct="1"/>
            <a:r>
              <a:rPr lang="en-GB" altLang="en-US" sz="2800" b="0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Founding Intention </a:t>
            </a:r>
            <a:endParaRPr lang="en-US" altLang="en-US" sz="2800" b="0" dirty="0">
              <a:solidFill>
                <a:schemeClr val="bg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3799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en-IE" altLang="en-US" sz="1100" b="0" dirty="0">
              <a:latin typeface="Arial Black" panose="020B0A040201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5BB3F09-15CB-421B-9531-16234FD4D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821D3E-203B-4E58-BC91-958D855B4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7" y="1076100"/>
            <a:ext cx="4176712" cy="2190509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1670A6-625A-4643-B870-AFF5DD351F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692324"/>
            <a:ext cx="3664163" cy="2437014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8A9D7D-930D-4D2A-B364-A46FC4A665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647621" y="1759724"/>
            <a:ext cx="1672046" cy="73674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F759A0A-6BBF-452D-ABD7-E18902041A10}"/>
              </a:ext>
            </a:extLst>
          </p:cNvPr>
          <p:cNvSpPr txBox="1"/>
          <p:nvPr/>
        </p:nvSpPr>
        <p:spPr>
          <a:xfrm>
            <a:off x="1647621" y="2496469"/>
            <a:ext cx="1672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900" dirty="0">
                <a:hlinkClick r:id="rId6" tooltip="http://www.geograph.org.uk/photo/3660445"/>
              </a:rPr>
              <a:t>This Photo</a:t>
            </a:r>
            <a:r>
              <a:rPr lang="en-IE" sz="900" dirty="0"/>
              <a:t> by Unknown Author is licensed under </a:t>
            </a:r>
            <a:r>
              <a:rPr lang="en-IE" sz="900" dirty="0">
                <a:hlinkClick r:id="rId7" tooltip="https://creativecommons.org/licenses/by-sa/3.0/"/>
              </a:rPr>
              <a:t>CC BY-SA</a:t>
            </a:r>
            <a:endParaRPr lang="en-IE" sz="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366AE2-2359-4DDC-9D84-883B12A10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37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FBB06-105C-4913-88E2-965D40324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212726"/>
            <a:ext cx="8353425" cy="930273"/>
          </a:xfrm>
        </p:spPr>
        <p:txBody>
          <a:bodyPr>
            <a:normAutofit fontScale="90000"/>
          </a:bodyPr>
          <a:lstStyle/>
          <a:p>
            <a:r>
              <a:rPr lang="en-IE" altLang="en-US" sz="3200" dirty="0"/>
              <a:t>The Board and Anti-bullying Procedures</a:t>
            </a:r>
            <a:br>
              <a:rPr lang="en-IE" altLang="en-US" sz="3200" dirty="0"/>
            </a:br>
            <a:r>
              <a:rPr lang="en-IE" altLang="en-US" sz="3200" dirty="0"/>
              <a:t>Circular </a:t>
            </a:r>
            <a:r>
              <a:rPr lang="en-IE" sz="3200" dirty="0"/>
              <a:t>045/2013 Bulletin 24 2021/22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40165-F142-40B2-9AF5-C3D8ADDAA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6" y="1591126"/>
            <a:ext cx="8748714" cy="5054147"/>
          </a:xfrm>
        </p:spPr>
        <p:txBody>
          <a:bodyPr>
            <a:normAutofit fontScale="92500" lnSpcReduction="10000"/>
          </a:bodyPr>
          <a:lstStyle/>
          <a:p>
            <a:endParaRPr lang="en-GB" sz="2800" dirty="0">
              <a:solidFill>
                <a:schemeClr val="tx1"/>
              </a:solidFill>
            </a:endParaRPr>
          </a:p>
          <a:p>
            <a:r>
              <a:rPr lang="en-GB" sz="2800" dirty="0">
                <a:solidFill>
                  <a:schemeClr val="tx1"/>
                </a:solidFill>
              </a:rPr>
              <a:t>Must have an</a:t>
            </a:r>
            <a:r>
              <a:rPr lang="en-IE" sz="2800" dirty="0">
                <a:solidFill>
                  <a:schemeClr val="tx1"/>
                </a:solidFill>
              </a:rPr>
              <a:t> anti-bullying policy which complies with procedures in the circular – Template 1</a:t>
            </a:r>
          </a:p>
          <a:p>
            <a:endParaRPr lang="en-IE" sz="2800" dirty="0">
              <a:solidFill>
                <a:schemeClr val="tx1"/>
              </a:solidFill>
            </a:endParaRPr>
          </a:p>
          <a:p>
            <a:r>
              <a:rPr lang="en-IE" sz="2800" dirty="0">
                <a:solidFill>
                  <a:schemeClr val="tx1"/>
                </a:solidFill>
              </a:rPr>
              <a:t>Positive school culture – relationships, inclusion, 									interventions</a:t>
            </a:r>
          </a:p>
          <a:p>
            <a:endParaRPr lang="en-IE" sz="2800" dirty="0">
              <a:solidFill>
                <a:schemeClr val="tx1"/>
              </a:solidFill>
            </a:endParaRPr>
          </a:p>
          <a:p>
            <a:r>
              <a:rPr lang="en-IE" sz="2800" dirty="0">
                <a:solidFill>
                  <a:schemeClr val="tx1"/>
                </a:solidFill>
              </a:rPr>
              <a:t>Once a term considers a report from Principal of number of bullying cases not resolved within 20 days</a:t>
            </a:r>
          </a:p>
          <a:p>
            <a:endParaRPr lang="en-IE" sz="2800" dirty="0">
              <a:solidFill>
                <a:schemeClr val="tx1"/>
              </a:solidFill>
            </a:endParaRPr>
          </a:p>
          <a:p>
            <a:r>
              <a:rPr lang="en-IE" sz="2800" dirty="0">
                <a:solidFill>
                  <a:schemeClr val="tx1"/>
                </a:solidFill>
              </a:rPr>
              <a:t>Do minutes show that this report is being made to the board?</a:t>
            </a:r>
          </a:p>
          <a:p>
            <a:endParaRPr lang="en-IE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>
              <a:solidFill>
                <a:schemeClr val="tx1"/>
              </a:solidFill>
            </a:endParaRP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E7C39A-1F1C-4B8B-BAA2-522AD3F7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79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0303A-49FD-4363-9127-6BDA6DA63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35728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35034-A243-47D7-A3AC-0853DB395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Annual Review of the Anti-Bullying Policy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EAE54-7377-499A-993E-CB4E9AD66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IE" sz="2800" dirty="0">
              <a:solidFill>
                <a:schemeClr val="tx1"/>
              </a:solidFill>
            </a:endParaRPr>
          </a:p>
          <a:p>
            <a:pPr lvl="0"/>
            <a:r>
              <a:rPr lang="en-IE" sz="2800" dirty="0">
                <a:solidFill>
                  <a:schemeClr val="tx1"/>
                </a:solidFill>
              </a:rPr>
              <a:t> Use template 4</a:t>
            </a:r>
          </a:p>
          <a:p>
            <a:pPr marL="0" indent="0">
              <a:buNone/>
            </a:pPr>
            <a:endParaRPr lang="en-IE" sz="2800" dirty="0">
              <a:solidFill>
                <a:schemeClr val="tx1"/>
              </a:solidFill>
            </a:endParaRPr>
          </a:p>
          <a:p>
            <a:r>
              <a:rPr lang="en-IE" sz="2800" dirty="0">
                <a:solidFill>
                  <a:schemeClr val="tx1"/>
                </a:solidFill>
              </a:rPr>
              <a:t> This review must be signed &amp; dated</a:t>
            </a:r>
          </a:p>
          <a:p>
            <a:endParaRPr lang="en-IE" sz="2800" dirty="0">
              <a:solidFill>
                <a:schemeClr val="tx1"/>
              </a:solidFill>
            </a:endParaRPr>
          </a:p>
          <a:p>
            <a:r>
              <a:rPr lang="en-IE" sz="2800" dirty="0">
                <a:solidFill>
                  <a:schemeClr val="tx1"/>
                </a:solidFill>
              </a:rPr>
              <a:t> Policy available to BoM members, school staff,                   parents and pupils and how is it 	communicated – website or otherwise</a:t>
            </a:r>
          </a:p>
          <a:p>
            <a:endParaRPr lang="en-IE" sz="2800" dirty="0">
              <a:solidFill>
                <a:schemeClr val="tx1"/>
              </a:solidFill>
            </a:endParaRPr>
          </a:p>
          <a:p>
            <a:r>
              <a:rPr lang="en-GB" sz="2800" dirty="0">
                <a:solidFill>
                  <a:schemeClr val="tx1"/>
                </a:solidFill>
              </a:rPr>
              <a:t> antibullyingcentre.ie</a:t>
            </a:r>
            <a:endParaRPr lang="en-IE" sz="2800" dirty="0">
              <a:solidFill>
                <a:schemeClr val="tx1"/>
              </a:solidFill>
            </a:endParaRPr>
          </a:p>
          <a:p>
            <a:endParaRPr lang="en-IE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710162-340A-480F-ACB2-747305153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80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220DB-C264-4960-8CD8-ECD5A6BA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www.jmb.ie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774094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681F7-7367-475D-B347-4EB6D517A9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Thank you for attending.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D5C84-F101-4148-9332-CC4953391C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47442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C8C2B8F-073B-4E9D-B0D7-CFA4F460704F}"/>
              </a:ext>
            </a:extLst>
          </p:cNvPr>
          <p:cNvSpPr/>
          <p:nvPr/>
        </p:nvSpPr>
        <p:spPr>
          <a:xfrm>
            <a:off x="407229" y="4173381"/>
            <a:ext cx="3386138" cy="1038950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2987AAE-5D34-46CC-97E9-0CCCF0A4032A}"/>
              </a:ext>
            </a:extLst>
          </p:cNvPr>
          <p:cNvSpPr/>
          <p:nvPr/>
        </p:nvSpPr>
        <p:spPr>
          <a:xfrm>
            <a:off x="398633" y="2679425"/>
            <a:ext cx="3386138" cy="103895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70F13B-E8C0-4575-B5F9-12EC7C0F1F8F}"/>
              </a:ext>
            </a:extLst>
          </p:cNvPr>
          <p:cNvSpPr/>
          <p:nvPr/>
        </p:nvSpPr>
        <p:spPr>
          <a:xfrm>
            <a:off x="395287" y="1201900"/>
            <a:ext cx="3386138" cy="1038950"/>
          </a:xfrm>
          <a:prstGeom prst="rect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401A8A8-70D5-4FE3-A8AD-3AEC68DFBB2A}"/>
              </a:ext>
            </a:extLst>
          </p:cNvPr>
          <p:cNvSpPr/>
          <p:nvPr/>
        </p:nvSpPr>
        <p:spPr>
          <a:xfrm>
            <a:off x="4563087" y="4173381"/>
            <a:ext cx="3386138" cy="1038950"/>
          </a:xfrm>
          <a:prstGeom prst="rect">
            <a:avLst/>
          </a:prstGeom>
          <a:solidFill>
            <a:srgbClr val="035266"/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5A27F-29B3-45C1-866A-590C07901DA4}"/>
              </a:ext>
            </a:extLst>
          </p:cNvPr>
          <p:cNvSpPr/>
          <p:nvPr/>
        </p:nvSpPr>
        <p:spPr>
          <a:xfrm>
            <a:off x="4572000" y="1210924"/>
            <a:ext cx="3386138" cy="1038950"/>
          </a:xfrm>
          <a:prstGeom prst="rect">
            <a:avLst/>
          </a:prstGeom>
          <a:solidFill>
            <a:srgbClr val="B10036"/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390210-B1D8-447F-896A-3D37459C3634}"/>
              </a:ext>
            </a:extLst>
          </p:cNvPr>
          <p:cNvSpPr/>
          <p:nvPr/>
        </p:nvSpPr>
        <p:spPr>
          <a:xfrm>
            <a:off x="4578853" y="2679425"/>
            <a:ext cx="3386138" cy="1038950"/>
          </a:xfrm>
          <a:prstGeom prst="rect">
            <a:avLst/>
          </a:prstGeom>
          <a:solidFill>
            <a:srgbClr val="92D050"/>
          </a:solidFill>
          <a:ln w="28575">
            <a:solidFill>
              <a:schemeClr val="bg1"/>
            </a:solidFill>
          </a:ln>
          <a:effectLst>
            <a:outerShdw blurRad="508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/>
              <a:t>School Ownership held in TRUST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en-GB" altLang="en-US" sz="3200" b="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en-GB" altLang="en-US" sz="3200" b="0" dirty="0">
              <a:latin typeface="Arial" panose="020B0604020202020204" pitchFamily="34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38A080BE-22CF-4A56-B473-757C4D069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029" y="1490543"/>
            <a:ext cx="18726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IE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Trusts</a:t>
            </a:r>
            <a:endParaRPr lang="en-US" alt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E9B9EC46-B483-4B50-A532-F1B17E143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953" y="1314901"/>
            <a:ext cx="249623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IE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Religious Congregations</a:t>
            </a:r>
            <a:endParaRPr lang="en-US" alt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1DA2D139-C124-4A2A-AEEB-809AF65EB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63" y="2783402"/>
            <a:ext cx="28764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IE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Privately Owned</a:t>
            </a:r>
            <a:endParaRPr lang="en-US" alt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51B4FF96-BE3F-40DE-8074-7CB3E42B1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9769" y="2721847"/>
            <a:ext cx="230430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IE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Dioceses</a:t>
            </a:r>
            <a:br>
              <a:rPr lang="en-IE" altLang="en-US" sz="2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E" altLang="en-US" sz="16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Catholic and </a:t>
            </a:r>
            <a:br>
              <a:rPr lang="en-IE" altLang="en-US" sz="16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E" altLang="en-US" sz="16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Church of Ireland</a:t>
            </a:r>
            <a:endParaRPr lang="en-US" altLang="en-US" sz="1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CF480013-4EFE-4A7F-A695-B4C16AEF8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615" y="4277358"/>
            <a:ext cx="235736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IE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An Foras Pátrúnachta</a:t>
            </a:r>
            <a:endParaRPr lang="en-US" alt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D8A0EF1A-D685-41D5-A83C-4A57E2404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4462" y="4277358"/>
            <a:ext cx="200121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IE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Educate Together</a:t>
            </a:r>
            <a:endParaRPr lang="en-US" alt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B2ED8F5-CC49-4D8F-A469-60548B1B3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www.jmb.ie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ABF89D-1FC5-49F0-B1A0-C31B541FE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6BA-0E29-49FA-AC32-211FC461F1E3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187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F546A90463D24D90C8E88BA55B9632" ma:contentTypeVersion="10" ma:contentTypeDescription="Create a new document." ma:contentTypeScope="" ma:versionID="b3e2afee4867bbc8fd891ff630e433d9">
  <xsd:schema xmlns:xsd="http://www.w3.org/2001/XMLSchema" xmlns:xs="http://www.w3.org/2001/XMLSchema" xmlns:p="http://schemas.microsoft.com/office/2006/metadata/properties" xmlns:ns3="a9ce340c-2b48-47b8-988e-308e23b06dcf" targetNamespace="http://schemas.microsoft.com/office/2006/metadata/properties" ma:root="true" ma:fieldsID="56d463d15672c619ed9c72d2898f7be6" ns3:_="">
    <xsd:import namespace="a9ce340c-2b48-47b8-988e-308e23b06dc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ce340c-2b48-47b8-988e-308e23b06d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38A5E6-8E49-4069-AFE0-1A142B3E7F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ce340c-2b48-47b8-988e-308e23b06d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146210-6F83-45D8-9E85-E677F89566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444D95-855D-413F-ABF7-FB04AE3C4CCB}">
  <ds:schemaRefs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a9ce340c-2b48-47b8-988e-308e23b06dcf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1974</TotalTime>
  <Words>3837</Words>
  <Application>Microsoft Office PowerPoint</Application>
  <PresentationFormat>On-screen Show (4:3)</PresentationFormat>
  <Paragraphs>825</Paragraphs>
  <Slides>82</Slides>
  <Notes>59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96" baseType="lpstr">
      <vt:lpstr>Arial</vt:lpstr>
      <vt:lpstr>Arial Black</vt:lpstr>
      <vt:lpstr>Calibri</vt:lpstr>
      <vt:lpstr>Calibri Light</vt:lpstr>
      <vt:lpstr>Century Gothic</vt:lpstr>
      <vt:lpstr>Daytona</vt:lpstr>
      <vt:lpstr>Segoe UI</vt:lpstr>
      <vt:lpstr>Segoe UI Light</vt:lpstr>
      <vt:lpstr>Segoe UI Semibold</vt:lpstr>
      <vt:lpstr>Segoe UI Symbol</vt:lpstr>
      <vt:lpstr>Times New Roman</vt:lpstr>
      <vt:lpstr>Trebuchet MS</vt:lpstr>
      <vt:lpstr>Wingdings</vt:lpstr>
      <vt:lpstr>Office Theme</vt:lpstr>
      <vt:lpstr>Part One: Introduction</vt:lpstr>
      <vt:lpstr>JMB Secretariat of Secondary Schools </vt:lpstr>
      <vt:lpstr>Aims</vt:lpstr>
      <vt:lpstr>Training Programme November 2021</vt:lpstr>
      <vt:lpstr>Exercise</vt:lpstr>
      <vt:lpstr>Trustee/Patron</vt:lpstr>
      <vt:lpstr>Post-Primary Schools in Ireland</vt:lpstr>
      <vt:lpstr>Voluntary Secondary Schools are</vt:lpstr>
      <vt:lpstr>School Ownership held in TRUST</vt:lpstr>
      <vt:lpstr>Trustees two schedules to the Board</vt:lpstr>
      <vt:lpstr>  Ethos </vt:lpstr>
      <vt:lpstr>Ethos</vt:lpstr>
      <vt:lpstr>Trustees and the Board</vt:lpstr>
      <vt:lpstr>Reserved Powers of Trustees/Patron</vt:lpstr>
      <vt:lpstr>What is a Voluntary Secondary School?</vt:lpstr>
      <vt:lpstr>Devolved Authority &amp; Responsibility</vt:lpstr>
      <vt:lpstr>Sample list of Patrons and Trust Bodies</vt:lpstr>
      <vt:lpstr>Part 2: The Board</vt:lpstr>
      <vt:lpstr>Composition of the Board – 8 persons</vt:lpstr>
      <vt:lpstr>Board of Management is a Corporate Body – Section 14 – Ed. Act 1998 (Art. 3f.)</vt:lpstr>
      <vt:lpstr>B.O.M. Responsibilities</vt:lpstr>
      <vt:lpstr>Board Accountability</vt:lpstr>
      <vt:lpstr>Board Accountability</vt:lpstr>
      <vt:lpstr>Role of the individual board member</vt:lpstr>
      <vt:lpstr>Role of the Chairperson</vt:lpstr>
      <vt:lpstr>Role of the Principal</vt:lpstr>
      <vt:lpstr>Executive Role of the Principal </vt:lpstr>
      <vt:lpstr>Adhere to the Articles of Management </vt:lpstr>
      <vt:lpstr>Confidentiality – Agreed Report</vt:lpstr>
      <vt:lpstr>Student Discipline and the Board</vt:lpstr>
      <vt:lpstr>COVID 19</vt:lpstr>
      <vt:lpstr>Board Meeting  - Best Practice Video </vt:lpstr>
      <vt:lpstr>  Scenario and poll</vt:lpstr>
      <vt:lpstr> Second scenario and poll</vt:lpstr>
      <vt:lpstr>Break 10 minutes</vt:lpstr>
      <vt:lpstr>Part 3: BOM as Employer</vt:lpstr>
      <vt:lpstr>The Board as Employer </vt:lpstr>
      <vt:lpstr>The Board as Employer </vt:lpstr>
      <vt:lpstr>Complaints, Grievance &amp; Disciplinary Procedures - Adhering to the Procedures</vt:lpstr>
      <vt:lpstr>Assistant Principal Appointments</vt:lpstr>
      <vt:lpstr> Financial Management</vt:lpstr>
      <vt:lpstr>The Board is responsible for:</vt:lpstr>
      <vt:lpstr>Trustee approval needed for:</vt:lpstr>
      <vt:lpstr>Financial Services Support Unit</vt:lpstr>
      <vt:lpstr>3.3 JMB School Building Projects Advisory Service</vt:lpstr>
      <vt:lpstr>JMB School Building Projects Advisory Service </vt:lpstr>
      <vt:lpstr>The Schools Procurement Unit</vt:lpstr>
      <vt:lpstr>A wide range of contracts for goods and services offering value for money to schools </vt:lpstr>
      <vt:lpstr>Further information and guidance on any procurement related issues </vt:lpstr>
      <vt:lpstr>Data Protection</vt:lpstr>
      <vt:lpstr>  The Data Protection Legislation: </vt:lpstr>
      <vt:lpstr>Supports for Data Protection in JMB Schools</vt:lpstr>
      <vt:lpstr> Q&amp;A</vt:lpstr>
      <vt:lpstr>Q&amp;A</vt:lpstr>
      <vt:lpstr>Part 4: The Board’s role in Leading Teaching and Learning</vt:lpstr>
      <vt:lpstr>Education Act 1998</vt:lpstr>
      <vt:lpstr>PowerPoint Presentation</vt:lpstr>
      <vt:lpstr>The School Self-Evaluation Planning Cycle</vt:lpstr>
      <vt:lpstr>    Questions  for the Board    </vt:lpstr>
      <vt:lpstr>School Self-Evaluation 2016-2021 </vt:lpstr>
      <vt:lpstr>DES Inspections </vt:lpstr>
      <vt:lpstr> Relevant Material  </vt:lpstr>
      <vt:lpstr>                   Leadership and Management</vt:lpstr>
      <vt:lpstr>Looking at our School: A Quality Framework for Post-Primary School LAOS </vt:lpstr>
      <vt:lpstr>Looking at our School: A Quality Framework for Post-Primary School</vt:lpstr>
      <vt:lpstr> Leadership and Management - Circular 0003/2018  </vt:lpstr>
      <vt:lpstr>  The Core WSE Question</vt:lpstr>
      <vt:lpstr>  The Core WSE Question</vt:lpstr>
      <vt:lpstr>Part 5: Child Protection and the Board</vt:lpstr>
      <vt:lpstr>Children First Act 2015  and  the Board </vt:lpstr>
      <vt:lpstr>Principal Statutory Obligations</vt:lpstr>
      <vt:lpstr>  Responsibilities arising</vt:lpstr>
      <vt:lpstr>Responsibilities arising</vt:lpstr>
      <vt:lpstr>Responsibilities arising</vt:lpstr>
      <vt:lpstr>Child Safeguarding Statement Review</vt:lpstr>
      <vt:lpstr>Child Protection Oversight Report (CPOR)</vt:lpstr>
      <vt:lpstr>Child Protection Oversight Report (CPOR)</vt:lpstr>
      <vt:lpstr>Oversight process - confidential</vt:lpstr>
      <vt:lpstr>Board must inform the Patron</vt:lpstr>
      <vt:lpstr>The Board and Anti-bullying Procedures Circular 045/2013 Bulletin 24 2021/22</vt:lpstr>
      <vt:lpstr>Annual Review of the Anti-Bullying Policy</vt:lpstr>
      <vt:lpstr>Thank you for attending.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Gerry McCaul</dc:creator>
  <cp:lastModifiedBy>Elizabeth O'Connor</cp:lastModifiedBy>
  <cp:revision>42</cp:revision>
  <cp:lastPrinted>2020-11-18T11:29:23Z</cp:lastPrinted>
  <dcterms:created xsi:type="dcterms:W3CDTF">2020-11-01T20:17:24Z</dcterms:created>
  <dcterms:modified xsi:type="dcterms:W3CDTF">2021-11-12T09:10:58Z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0x0101008BF546A90463D24D90C8E88BA55B9632</vt:lpwstr>
  </property>
</Properties>
</file>